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73" r:id="rId5"/>
    <p:sldId id="616" r:id="rId6"/>
    <p:sldId id="610" r:id="rId7"/>
    <p:sldId id="622" r:id="rId8"/>
    <p:sldId id="539" r:id="rId9"/>
    <p:sldId id="559" r:id="rId10"/>
    <p:sldId id="546" r:id="rId11"/>
    <p:sldId id="611" r:id="rId12"/>
    <p:sldId id="618" r:id="rId13"/>
    <p:sldId id="620" r:id="rId14"/>
    <p:sldId id="619" r:id="rId15"/>
    <p:sldId id="621" r:id="rId16"/>
    <p:sldId id="577" r:id="rId17"/>
    <p:sldId id="562" r:id="rId18"/>
    <p:sldId id="560" r:id="rId19"/>
    <p:sldId id="628" r:id="rId20"/>
    <p:sldId id="629" r:id="rId21"/>
    <p:sldId id="578" r:id="rId22"/>
    <p:sldId id="595" r:id="rId23"/>
    <p:sldId id="623" r:id="rId24"/>
    <p:sldId id="579" r:id="rId25"/>
    <p:sldId id="624" r:id="rId26"/>
    <p:sldId id="581" r:id="rId27"/>
    <p:sldId id="627" r:id="rId28"/>
    <p:sldId id="625" r:id="rId29"/>
    <p:sldId id="613" r:id="rId30"/>
    <p:sldId id="626" r:id="rId31"/>
    <p:sldId id="600" r:id="rId32"/>
    <p:sldId id="589" r:id="rId33"/>
    <p:sldId id="590" r:id="rId34"/>
    <p:sldId id="591" r:id="rId35"/>
    <p:sldId id="593" r:id="rId36"/>
    <p:sldId id="594" r:id="rId37"/>
  </p:sldIdLst>
  <p:sldSz cx="9144000" cy="6858000" type="screen4x3"/>
  <p:notesSz cx="6888163" cy="100203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ne Mehlsen" initials="SM" lastIdx="1" clrIdx="0">
    <p:extLst>
      <p:ext uri="{19B8F6BF-5375-455C-9EA6-DF929625EA0E}">
        <p15:presenceInfo xmlns:p15="http://schemas.microsoft.com/office/powerpoint/2012/main" userId="S-1-5-21-3625430654-1598134471-1025835432-1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27" d="100"/>
          <a:sy n="127" d="100"/>
        </p:scale>
        <p:origin x="1474" y="101"/>
      </p:cViewPr>
      <p:guideLst>
        <p:guide orient="horz" pos="2160"/>
        <p:guide pos="2880"/>
      </p:guideLst>
    </p:cSldViewPr>
  </p:slideViewPr>
  <p:outlineViewPr>
    <p:cViewPr>
      <p:scale>
        <a:sx n="33" d="100"/>
        <a:sy n="33" d="100"/>
      </p:scale>
      <p:origin x="0" y="162"/>
    </p:cViewPr>
  </p:outlineViewPr>
  <p:notesTextViewPr>
    <p:cViewPr>
      <p:scale>
        <a:sx n="50" d="100"/>
        <a:sy n="50" d="100"/>
      </p:scale>
      <p:origin x="0" y="0"/>
    </p:cViewPr>
  </p:notesTextViewPr>
  <p:notesViewPr>
    <p:cSldViewPr>
      <p:cViewPr varScale="1">
        <p:scale>
          <a:sx n="51" d="100"/>
          <a:sy n="51"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84870" cy="501015"/>
          </a:xfrm>
          <a:prstGeom prst="rect">
            <a:avLst/>
          </a:prstGeom>
        </p:spPr>
        <p:txBody>
          <a:bodyPr vert="horz" lIns="92436" tIns="46218" rIns="92436" bIns="46218" rtlCol="0"/>
          <a:lstStyle>
            <a:lvl1pPr algn="l">
              <a:defRPr sz="1200"/>
            </a:lvl1pPr>
          </a:lstStyle>
          <a:p>
            <a:endParaRPr lang="da-DK"/>
          </a:p>
        </p:txBody>
      </p:sp>
      <p:sp>
        <p:nvSpPr>
          <p:cNvPr id="3" name="Pladsholder til dato 2"/>
          <p:cNvSpPr>
            <a:spLocks noGrp="1"/>
          </p:cNvSpPr>
          <p:nvPr>
            <p:ph type="dt" sz="quarter" idx="1"/>
          </p:nvPr>
        </p:nvSpPr>
        <p:spPr>
          <a:xfrm>
            <a:off x="3901700" y="1"/>
            <a:ext cx="2984870" cy="501015"/>
          </a:xfrm>
          <a:prstGeom prst="rect">
            <a:avLst/>
          </a:prstGeom>
        </p:spPr>
        <p:txBody>
          <a:bodyPr vert="horz" lIns="92436" tIns="46218" rIns="92436" bIns="46218" rtlCol="0"/>
          <a:lstStyle>
            <a:lvl1pPr algn="r">
              <a:defRPr sz="1200"/>
            </a:lvl1pPr>
          </a:lstStyle>
          <a:p>
            <a:fld id="{D09D1330-C957-44B6-A147-3D3A63C33840}" type="datetimeFigureOut">
              <a:rPr lang="da-DK" smtClean="0"/>
              <a:pPr/>
              <a:t>20-03-2023</a:t>
            </a:fld>
            <a:endParaRPr lang="da-DK"/>
          </a:p>
        </p:txBody>
      </p:sp>
      <p:sp>
        <p:nvSpPr>
          <p:cNvPr id="4" name="Pladsholder til sidefod 3"/>
          <p:cNvSpPr>
            <a:spLocks noGrp="1"/>
          </p:cNvSpPr>
          <p:nvPr>
            <p:ph type="ftr" sz="quarter" idx="2"/>
          </p:nvPr>
        </p:nvSpPr>
        <p:spPr>
          <a:xfrm>
            <a:off x="2" y="9517547"/>
            <a:ext cx="2984870" cy="501015"/>
          </a:xfrm>
          <a:prstGeom prst="rect">
            <a:avLst/>
          </a:prstGeom>
        </p:spPr>
        <p:txBody>
          <a:bodyPr vert="horz" lIns="92436" tIns="46218" rIns="92436" bIns="46218" rtlCol="0" anchor="b"/>
          <a:lstStyle>
            <a:lvl1pPr algn="l">
              <a:defRPr sz="1200"/>
            </a:lvl1pPr>
          </a:lstStyle>
          <a:p>
            <a:r>
              <a:rPr lang="da-DK"/>
              <a:t>Oplæg fra Videntjenesten, Byggeriets Arbejdsmiljøbus</a:t>
            </a:r>
          </a:p>
        </p:txBody>
      </p:sp>
      <p:sp>
        <p:nvSpPr>
          <p:cNvPr id="5" name="Pladsholder til diasnummer 4"/>
          <p:cNvSpPr>
            <a:spLocks noGrp="1"/>
          </p:cNvSpPr>
          <p:nvPr>
            <p:ph type="sldNum" sz="quarter" idx="3"/>
          </p:nvPr>
        </p:nvSpPr>
        <p:spPr>
          <a:xfrm>
            <a:off x="3901700" y="9517547"/>
            <a:ext cx="2984870" cy="501015"/>
          </a:xfrm>
          <a:prstGeom prst="rect">
            <a:avLst/>
          </a:prstGeom>
        </p:spPr>
        <p:txBody>
          <a:bodyPr vert="horz" lIns="92436" tIns="46218" rIns="92436" bIns="46218" rtlCol="0" anchor="b"/>
          <a:lstStyle>
            <a:lvl1pPr algn="r">
              <a:defRPr sz="1200"/>
            </a:lvl1pPr>
          </a:lstStyle>
          <a:p>
            <a:fld id="{94B1467C-D453-4F3E-8A68-EBA6AEEFBA43}" type="slidenum">
              <a:rPr lang="da-DK" smtClean="0"/>
              <a:pPr/>
              <a:t>‹nr.›</a:t>
            </a:fld>
            <a:endParaRPr lang="da-DK"/>
          </a:p>
        </p:txBody>
      </p:sp>
    </p:spTree>
    <p:extLst>
      <p:ext uri="{BB962C8B-B14F-4D97-AF65-F5344CB8AC3E}">
        <p14:creationId xmlns:p14="http://schemas.microsoft.com/office/powerpoint/2010/main" val="427546217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84870" cy="501015"/>
          </a:xfrm>
          <a:prstGeom prst="rect">
            <a:avLst/>
          </a:prstGeom>
        </p:spPr>
        <p:txBody>
          <a:bodyPr vert="horz" lIns="92436" tIns="46218" rIns="92436" bIns="46218" rtlCol="0"/>
          <a:lstStyle>
            <a:lvl1pPr algn="l">
              <a:defRPr sz="1200"/>
            </a:lvl1pPr>
          </a:lstStyle>
          <a:p>
            <a:endParaRPr lang="da-DK"/>
          </a:p>
        </p:txBody>
      </p:sp>
      <p:sp>
        <p:nvSpPr>
          <p:cNvPr id="3" name="Pladsholder til dato 2"/>
          <p:cNvSpPr>
            <a:spLocks noGrp="1"/>
          </p:cNvSpPr>
          <p:nvPr>
            <p:ph type="dt" idx="1"/>
          </p:nvPr>
        </p:nvSpPr>
        <p:spPr>
          <a:xfrm>
            <a:off x="3901700" y="1"/>
            <a:ext cx="2984870" cy="501015"/>
          </a:xfrm>
          <a:prstGeom prst="rect">
            <a:avLst/>
          </a:prstGeom>
        </p:spPr>
        <p:txBody>
          <a:bodyPr vert="horz" lIns="92436" tIns="46218" rIns="92436" bIns="46218" rtlCol="0"/>
          <a:lstStyle>
            <a:lvl1pPr algn="r">
              <a:defRPr sz="1200"/>
            </a:lvl1pPr>
          </a:lstStyle>
          <a:p>
            <a:fld id="{92D71502-C43C-4ACA-B7D6-FC84F702B06F}" type="datetimeFigureOut">
              <a:rPr lang="da-DK" smtClean="0"/>
              <a:pPr/>
              <a:t>20-03-2023</a:t>
            </a:fld>
            <a:endParaRPr lang="da-DK"/>
          </a:p>
        </p:txBody>
      </p:sp>
      <p:sp>
        <p:nvSpPr>
          <p:cNvPr id="4" name="Pladsholder til diasbillede 3"/>
          <p:cNvSpPr>
            <a:spLocks noGrp="1" noRot="1" noChangeAspect="1"/>
          </p:cNvSpPr>
          <p:nvPr>
            <p:ph type="sldImg" idx="2"/>
          </p:nvPr>
        </p:nvSpPr>
        <p:spPr>
          <a:xfrm>
            <a:off x="941388" y="752475"/>
            <a:ext cx="5005387" cy="3756025"/>
          </a:xfrm>
          <a:prstGeom prst="rect">
            <a:avLst/>
          </a:prstGeom>
          <a:noFill/>
          <a:ln w="12700">
            <a:solidFill>
              <a:prstClr val="black"/>
            </a:solidFill>
          </a:ln>
        </p:spPr>
        <p:txBody>
          <a:bodyPr vert="horz" lIns="92436" tIns="46218" rIns="92436" bIns="46218" rtlCol="0" anchor="ctr"/>
          <a:lstStyle/>
          <a:p>
            <a:endParaRPr lang="da-DK"/>
          </a:p>
        </p:txBody>
      </p:sp>
      <p:sp>
        <p:nvSpPr>
          <p:cNvPr id="5" name="Pladsholder til noter 4"/>
          <p:cNvSpPr>
            <a:spLocks noGrp="1"/>
          </p:cNvSpPr>
          <p:nvPr>
            <p:ph type="body" sz="quarter" idx="3"/>
          </p:nvPr>
        </p:nvSpPr>
        <p:spPr>
          <a:xfrm>
            <a:off x="688817" y="4759643"/>
            <a:ext cx="5510530" cy="4509135"/>
          </a:xfrm>
          <a:prstGeom prst="rect">
            <a:avLst/>
          </a:prstGeom>
        </p:spPr>
        <p:txBody>
          <a:bodyPr vert="horz" lIns="92436" tIns="46218" rIns="92436" bIns="46218"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517547"/>
            <a:ext cx="2984870" cy="501015"/>
          </a:xfrm>
          <a:prstGeom prst="rect">
            <a:avLst/>
          </a:prstGeom>
        </p:spPr>
        <p:txBody>
          <a:bodyPr vert="horz" lIns="92436" tIns="46218" rIns="92436" bIns="46218" rtlCol="0" anchor="b"/>
          <a:lstStyle>
            <a:lvl1pPr algn="l">
              <a:defRPr sz="1200"/>
            </a:lvl1pPr>
          </a:lstStyle>
          <a:p>
            <a:r>
              <a:rPr lang="da-DK"/>
              <a:t>Oplæg fra Videntjenesten, Byggeriets Arbejdsmiljøbus</a:t>
            </a:r>
          </a:p>
        </p:txBody>
      </p:sp>
      <p:sp>
        <p:nvSpPr>
          <p:cNvPr id="7" name="Pladsholder til diasnummer 6"/>
          <p:cNvSpPr>
            <a:spLocks noGrp="1"/>
          </p:cNvSpPr>
          <p:nvPr>
            <p:ph type="sldNum" sz="quarter" idx="5"/>
          </p:nvPr>
        </p:nvSpPr>
        <p:spPr>
          <a:xfrm>
            <a:off x="3901700" y="9517547"/>
            <a:ext cx="2984870" cy="501015"/>
          </a:xfrm>
          <a:prstGeom prst="rect">
            <a:avLst/>
          </a:prstGeom>
        </p:spPr>
        <p:txBody>
          <a:bodyPr vert="horz" lIns="92436" tIns="46218" rIns="92436" bIns="46218" rtlCol="0" anchor="b"/>
          <a:lstStyle>
            <a:lvl1pPr algn="r">
              <a:defRPr sz="1200"/>
            </a:lvl1pPr>
          </a:lstStyle>
          <a:p>
            <a:fld id="{2C43C706-13EF-4109-BF43-639702C1D9C7}" type="slidenum">
              <a:rPr lang="da-DK" smtClean="0"/>
              <a:pPr/>
              <a:t>‹nr.›</a:t>
            </a:fld>
            <a:endParaRPr lang="da-DK"/>
          </a:p>
        </p:txBody>
      </p:sp>
    </p:spTree>
    <p:extLst>
      <p:ext uri="{BB962C8B-B14F-4D97-AF65-F5344CB8AC3E}">
        <p14:creationId xmlns:p14="http://schemas.microsoft.com/office/powerpoint/2010/main" val="272969506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fod 3"/>
          <p:cNvSpPr>
            <a:spLocks noGrp="1"/>
          </p:cNvSpPr>
          <p:nvPr>
            <p:ph type="ftr" sz="quarter" idx="10"/>
          </p:nvPr>
        </p:nvSpPr>
        <p:spPr/>
        <p:txBody>
          <a:bodyPr/>
          <a:lstStyle/>
          <a:p>
            <a:r>
              <a:rPr lang="da-DK"/>
              <a:t>Oplæg fra Videntjenesten, Byggeriets Arbejdsmiljøbus</a:t>
            </a:r>
          </a:p>
        </p:txBody>
      </p:sp>
    </p:spTree>
    <p:extLst>
      <p:ext uri="{BB962C8B-B14F-4D97-AF65-F5344CB8AC3E}">
        <p14:creationId xmlns:p14="http://schemas.microsoft.com/office/powerpoint/2010/main" val="1293080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18567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4421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650763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23412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65681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411088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44011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34903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3742595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69121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308598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739419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491411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30962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82810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56657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3818150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4222706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542505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268452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4368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375544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581450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3991488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94099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358041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06143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30859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422251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387781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177048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Byggeriets arbejdsmiljøbus</a:t>
            </a:r>
          </a:p>
          <a:p>
            <a:r>
              <a:rPr lang="da-DK" dirty="0"/>
              <a:t>Vi har nu også en </a:t>
            </a:r>
            <a:r>
              <a:rPr lang="da-DK" dirty="0" err="1"/>
              <a:t>videntjeneste</a:t>
            </a:r>
            <a:r>
              <a:rPr lang="da-DK" dirty="0"/>
              <a:t> om arbejdsmiljø for bygherrer og</a:t>
            </a:r>
            <a:r>
              <a:rPr lang="da-DK" baseline="0" dirty="0"/>
              <a:t> rådgivere</a:t>
            </a:r>
            <a:endParaRPr lang="da-DK" dirty="0"/>
          </a:p>
        </p:txBody>
      </p:sp>
    </p:spTree>
    <p:extLst>
      <p:ext uri="{BB962C8B-B14F-4D97-AF65-F5344CB8AC3E}">
        <p14:creationId xmlns:p14="http://schemas.microsoft.com/office/powerpoint/2010/main" val="27629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sz="4900" b="1"/>
            </a:lvl1pPr>
          </a:lstStyle>
          <a:p>
            <a:r>
              <a:rPr lang="da-DK"/>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a-DK"/>
              <a:t>Klik for at redigere i master</a:t>
            </a:r>
            <a:endParaRPr lang="da-DK" dirty="0"/>
          </a:p>
        </p:txBody>
      </p:sp>
      <p:sp>
        <p:nvSpPr>
          <p:cNvPr id="3" name="Pladsholder til indhold 2"/>
          <p:cNvSpPr>
            <a:spLocks noGrp="1"/>
          </p:cNvSpPr>
          <p:nvPr>
            <p:ph idx="1"/>
          </p:nvPr>
        </p:nvSpPr>
        <p:spPr/>
        <p:txBody>
          <a:bodyPr/>
          <a:lstStyle>
            <a:lvl1pPr>
              <a:defRPr b="0"/>
            </a:lvl1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4" name="Billede 3"/>
          <p:cNvPicPr>
            <a:picLocks noChangeAspect="1"/>
          </p:cNvPicPr>
          <p:nvPr userDrawn="1"/>
        </p:nvPicPr>
        <p:blipFill rotWithShape="1">
          <a:blip r:embed="rId2">
            <a:extLst>
              <a:ext uri="{28A0092B-C50C-407E-A947-70E740481C1C}">
                <a14:useLocalDpi xmlns:a14="http://schemas.microsoft.com/office/drawing/2010/main" val="0"/>
              </a:ext>
            </a:extLst>
          </a:blip>
          <a:srcRect b="10295"/>
          <a:stretch/>
        </p:blipFill>
        <p:spPr>
          <a:xfrm>
            <a:off x="0" y="164592"/>
            <a:ext cx="9144000" cy="5856696"/>
          </a:xfrm>
          <a:prstGeom prst="rect">
            <a:avLst/>
          </a:prstGeom>
        </p:spPr>
      </p:pic>
      <p:sp>
        <p:nvSpPr>
          <p:cNvPr id="5" name="Rektangel 4"/>
          <p:cNvSpPr/>
          <p:nvPr userDrawn="1"/>
        </p:nvSpPr>
        <p:spPr>
          <a:xfrm>
            <a:off x="7884368" y="0"/>
            <a:ext cx="1152128" cy="164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722313" y="4406900"/>
            <a:ext cx="7772400" cy="1362075"/>
          </a:xfrm>
        </p:spPr>
        <p:txBody>
          <a:bodyPr anchor="t"/>
          <a:lstStyle>
            <a:lvl1pPr algn="r">
              <a:defRPr sz="4000" b="1" cap="all">
                <a:solidFill>
                  <a:schemeClr val="tx1"/>
                </a:solidFill>
              </a:defRPr>
            </a:lvl1pPr>
          </a:lstStyle>
          <a:p>
            <a:r>
              <a:rPr lang="da-DK" dirty="0"/>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a:t>Klik for at redigere i master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a-DK"/>
              <a:t>Klik for at redigere i master</a:t>
            </a:r>
            <a:endParaRPr lang="da-DK" dirty="0"/>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a-DK"/>
              <a:t>Klik for at redigere i master</a:t>
            </a:r>
            <a:endParaRPr lang="da-DK" dirty="0"/>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a-DK"/>
              <a:t>Klik for at redigere i master</a:t>
            </a:r>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6" name="Pladsholder til billede 5"/>
          <p:cNvSpPr>
            <a:spLocks noGrp="1"/>
          </p:cNvSpPr>
          <p:nvPr>
            <p:ph type="pic" sz="quarter" idx="13"/>
          </p:nvPr>
        </p:nvSpPr>
        <p:spPr>
          <a:xfrm>
            <a:off x="1000100" y="1643050"/>
            <a:ext cx="6429420" cy="3714776"/>
          </a:xfrm>
        </p:spPr>
        <p:txBody>
          <a:bodyPr/>
          <a:lstStyle>
            <a:lvl1pPr>
              <a:buNone/>
              <a:defRPr/>
            </a:lvl1pPr>
          </a:lstStyle>
          <a:p>
            <a:r>
              <a:rPr lang="da-DK"/>
              <a:t>Klik på ikonet for at tilføje et billede</a:t>
            </a:r>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a:t>Navn på præsentation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5" name="Billed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60504" y="6257305"/>
            <a:ext cx="3048000" cy="563880"/>
          </a:xfrm>
          <a:prstGeom prst="rect">
            <a:avLst/>
          </a:prstGeom>
        </p:spPr>
      </p:pic>
      <p:pic>
        <p:nvPicPr>
          <p:cNvPr id="4" name="Billed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r="75462"/>
          <a:stretch/>
        </p:blipFill>
        <p:spPr>
          <a:xfrm>
            <a:off x="8028384" y="8476"/>
            <a:ext cx="864096" cy="8810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spcBef>
          <a:spcPct val="0"/>
        </a:spcBef>
        <a:buNone/>
        <a:defRPr sz="4400" b="1" kern="1200">
          <a:solidFill>
            <a:srgbClr val="21A7AC"/>
          </a:solidFill>
          <a:latin typeface="+mj-lt"/>
          <a:ea typeface="+mj-ea"/>
          <a:cs typeface="+mj-cs"/>
        </a:defRPr>
      </a:lvl1pPr>
    </p:titleStyle>
    <p:bodyStyle>
      <a:lvl1pPr marL="342900" indent="-342900" algn="l" defTabSz="914400" rtl="0" eaLnBrk="1" latinLnBrk="0" hangingPunct="1">
        <a:spcBef>
          <a:spcPct val="20000"/>
        </a:spcBef>
        <a:buClr>
          <a:srgbClr val="21A7AC"/>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21A7AC"/>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5" y="4406900"/>
            <a:ext cx="7379098" cy="1362075"/>
          </a:xfrm>
          <a:solidFill>
            <a:schemeClr val="bg1"/>
          </a:solidFill>
        </p:spPr>
        <p:txBody>
          <a:bodyPr>
            <a:noAutofit/>
          </a:bodyPr>
          <a:lstStyle/>
          <a:p>
            <a:r>
              <a:rPr lang="da-DK" sz="2400" dirty="0"/>
              <a:t>Arbejdsgruppe om de projekterendes pligter </a:t>
            </a:r>
            <a:br>
              <a:rPr lang="da-DK" sz="2400" dirty="0"/>
            </a:br>
            <a:r>
              <a:rPr lang="da-DK" sz="2400" dirty="0"/>
              <a:t>Møde den 23/3-2023</a:t>
            </a:r>
            <a:br>
              <a:rPr lang="da-DK" sz="2400" dirty="0"/>
            </a:br>
            <a:r>
              <a:rPr lang="da-DK" sz="2400" dirty="0"/>
              <a:t>gennemgang af at-reaktioner afgivet i 2022</a:t>
            </a:r>
          </a:p>
        </p:txBody>
      </p:sp>
      <p:sp>
        <p:nvSpPr>
          <p:cNvPr id="3" name="Pladsholder til tekst 2"/>
          <p:cNvSpPr>
            <a:spLocks noGrp="1"/>
          </p:cNvSpPr>
          <p:nvPr>
            <p:ph type="body" idx="1"/>
          </p:nvPr>
        </p:nvSpPr>
        <p:spPr>
          <a:xfrm>
            <a:off x="1115615" y="3645024"/>
            <a:ext cx="7379097" cy="761876"/>
          </a:xfrm>
          <a:solidFill>
            <a:schemeClr val="bg1"/>
          </a:solidFill>
        </p:spPr>
        <p:txBody>
          <a:bodyPr>
            <a:normAutofit/>
          </a:bodyPr>
          <a:lstStyle/>
          <a:p>
            <a:pPr algn="r"/>
            <a:r>
              <a:rPr lang="da-DK" dirty="0"/>
              <a:t>Jan Nygaard Hansen</a:t>
            </a:r>
          </a:p>
        </p:txBody>
      </p:sp>
    </p:spTree>
    <p:extLst>
      <p:ext uri="{BB962C8B-B14F-4D97-AF65-F5344CB8AC3E}">
        <p14:creationId xmlns:p14="http://schemas.microsoft.com/office/powerpoint/2010/main" val="344034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graphicFrame>
        <p:nvGraphicFramePr>
          <p:cNvPr id="4" name="Tabel 4">
            <a:extLst>
              <a:ext uri="{FF2B5EF4-FFF2-40B4-BE49-F238E27FC236}">
                <a16:creationId xmlns:a16="http://schemas.microsoft.com/office/drawing/2014/main" id="{24C89E83-E14E-453F-9D2E-2DCD2122FC3B}"/>
              </a:ext>
            </a:extLst>
          </p:cNvPr>
          <p:cNvGraphicFramePr>
            <a:graphicFrameLocks noGrp="1"/>
          </p:cNvGraphicFramePr>
          <p:nvPr>
            <p:extLst>
              <p:ext uri="{D42A27DB-BD31-4B8C-83A1-F6EECF244321}">
                <p14:modId xmlns:p14="http://schemas.microsoft.com/office/powerpoint/2010/main" val="3094564777"/>
              </p:ext>
            </p:extLst>
          </p:nvPr>
        </p:nvGraphicFramePr>
        <p:xfrm>
          <a:off x="899592" y="1196752"/>
          <a:ext cx="7272808" cy="500888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522669278"/>
                    </a:ext>
                  </a:extLst>
                </a:gridCol>
                <a:gridCol w="4968552">
                  <a:extLst>
                    <a:ext uri="{9D8B030D-6E8A-4147-A177-3AD203B41FA5}">
                      <a16:colId xmlns:a16="http://schemas.microsoft.com/office/drawing/2014/main" val="1342056587"/>
                    </a:ext>
                  </a:extLst>
                </a:gridCol>
                <a:gridCol w="648072">
                  <a:extLst>
                    <a:ext uri="{9D8B030D-6E8A-4147-A177-3AD203B41FA5}">
                      <a16:colId xmlns:a16="http://schemas.microsoft.com/office/drawing/2014/main" val="726184716"/>
                    </a:ext>
                  </a:extLst>
                </a:gridCol>
                <a:gridCol w="576064">
                  <a:extLst>
                    <a:ext uri="{9D8B030D-6E8A-4147-A177-3AD203B41FA5}">
                      <a16:colId xmlns:a16="http://schemas.microsoft.com/office/drawing/2014/main" val="4223460637"/>
                    </a:ext>
                  </a:extLst>
                </a:gridCol>
                <a:gridCol w="576064">
                  <a:extLst>
                    <a:ext uri="{9D8B030D-6E8A-4147-A177-3AD203B41FA5}">
                      <a16:colId xmlns:a16="http://schemas.microsoft.com/office/drawing/2014/main" val="2524145565"/>
                    </a:ext>
                  </a:extLst>
                </a:gridCol>
              </a:tblGrid>
              <a:tr h="370840">
                <a:tc>
                  <a:txBody>
                    <a:bodyPr/>
                    <a:lstStyle/>
                    <a:p>
                      <a:r>
                        <a:rPr lang="da-DK" sz="1200" dirty="0"/>
                        <a:t>BK 110</a:t>
                      </a:r>
                    </a:p>
                  </a:txBody>
                  <a:tcPr/>
                </a:tc>
                <a:tc>
                  <a:txBody>
                    <a:bodyPr/>
                    <a:lstStyle/>
                    <a:p>
                      <a:r>
                        <a:rPr lang="da-DK" sz="1200" dirty="0"/>
                        <a:t>Tekst</a:t>
                      </a:r>
                    </a:p>
                  </a:txBody>
                  <a:tcPr/>
                </a:tc>
                <a:tc>
                  <a:txBody>
                    <a:bodyPr/>
                    <a:lstStyle/>
                    <a:p>
                      <a:r>
                        <a:rPr lang="da-DK" sz="1200" dirty="0"/>
                        <a:t>2013 – 2021</a:t>
                      </a:r>
                    </a:p>
                  </a:txBody>
                  <a:tcPr/>
                </a:tc>
                <a:tc>
                  <a:txBody>
                    <a:bodyPr/>
                    <a:lstStyle/>
                    <a:p>
                      <a:r>
                        <a:rPr lang="da-DK" sz="1200" dirty="0"/>
                        <a:t>2022</a:t>
                      </a:r>
                    </a:p>
                  </a:txBody>
                  <a:tcPr/>
                </a:tc>
                <a:tc>
                  <a:txBody>
                    <a:bodyPr/>
                    <a:lstStyle/>
                    <a:p>
                      <a:r>
                        <a:rPr lang="da-DK" sz="1200" dirty="0"/>
                        <a:t>I alt</a:t>
                      </a:r>
                    </a:p>
                  </a:txBody>
                  <a:tcPr/>
                </a:tc>
                <a:extLst>
                  <a:ext uri="{0D108BD9-81ED-4DB2-BD59-A6C34878D82A}">
                    <a16:rowId xmlns:a16="http://schemas.microsoft.com/office/drawing/2014/main" val="3665890307"/>
                  </a:ext>
                </a:extLst>
              </a:tr>
              <a:tr h="370840">
                <a:tc>
                  <a:txBody>
                    <a:bodyPr/>
                    <a:lstStyle/>
                    <a:p>
                      <a:r>
                        <a:rPr lang="da-DK" sz="1200" dirty="0"/>
                        <a:t>§2,1</a:t>
                      </a:r>
                    </a:p>
                  </a:txBody>
                  <a:tcPr/>
                </a:tc>
                <a:tc>
                  <a:txBody>
                    <a:bodyPr/>
                    <a:lstStyle/>
                    <a:p>
                      <a:r>
                        <a:rPr lang="da-DK" sz="900" b="0" i="1" kern="1200" dirty="0">
                          <a:solidFill>
                            <a:schemeClr val="dk1"/>
                          </a:solidFill>
                          <a:effectLst/>
                          <a:latin typeface="+mn-lt"/>
                          <a:ea typeface="+mn-ea"/>
                          <a:cs typeface="+mn-cs"/>
                        </a:rPr>
                        <a:t>Bekendtgørelsen omfatter tillige rådgivning om et konkret forhold, der har betydning for arbejdsmiljøet inden for de i § 1 nævnte områder</a:t>
                      </a:r>
                      <a:endParaRPr lang="da-DK" sz="900" i="1" dirty="0"/>
                    </a:p>
                  </a:txBody>
                  <a:tcPr/>
                </a:tc>
                <a:tc>
                  <a:txBody>
                    <a:bodyPr/>
                    <a:lstStyle/>
                    <a:p>
                      <a:r>
                        <a:rPr lang="da-DK" sz="1200" dirty="0"/>
                        <a:t>2</a:t>
                      </a:r>
                    </a:p>
                  </a:txBody>
                  <a:tcPr/>
                </a:tc>
                <a:tc>
                  <a:txBody>
                    <a:bodyPr/>
                    <a:lstStyle/>
                    <a:p>
                      <a:r>
                        <a:rPr lang="da-DK" sz="1200" dirty="0"/>
                        <a:t>1</a:t>
                      </a:r>
                    </a:p>
                  </a:txBody>
                  <a:tcPr/>
                </a:tc>
                <a:tc>
                  <a:txBody>
                    <a:bodyPr/>
                    <a:lstStyle/>
                    <a:p>
                      <a:r>
                        <a:rPr lang="da-DK" sz="1200" dirty="0"/>
                        <a:t>3</a:t>
                      </a:r>
                    </a:p>
                  </a:txBody>
                  <a:tcPr/>
                </a:tc>
                <a:extLst>
                  <a:ext uri="{0D108BD9-81ED-4DB2-BD59-A6C34878D82A}">
                    <a16:rowId xmlns:a16="http://schemas.microsoft.com/office/drawing/2014/main" val="1387025513"/>
                  </a:ext>
                </a:extLst>
              </a:tr>
              <a:tr h="370840">
                <a:tc>
                  <a:txBody>
                    <a:bodyPr/>
                    <a:lstStyle/>
                    <a:p>
                      <a:r>
                        <a:rPr lang="da-DK" sz="1200" dirty="0"/>
                        <a:t>§2,2</a:t>
                      </a:r>
                    </a:p>
                  </a:txBody>
                  <a:tcPr/>
                </a:tc>
                <a:tc>
                  <a:txBody>
                    <a:bodyPr/>
                    <a:lstStyle/>
                    <a:p>
                      <a:r>
                        <a:rPr lang="da-DK" sz="900" i="1" dirty="0"/>
                        <a:t>Ved rådgivning forstås i bekendtgørelsen, en udtalelse eller erklæring om forhold, der har betydning for sikkerhed og sundhed, udgivet på opfordring og mod betaling.</a:t>
                      </a:r>
                    </a:p>
                  </a:txBody>
                  <a:tcPr/>
                </a:tc>
                <a:tc>
                  <a:txBody>
                    <a:bodyPr/>
                    <a:lstStyle/>
                    <a:p>
                      <a:r>
                        <a:rPr lang="da-DK" sz="1200" dirty="0"/>
                        <a:t>0</a:t>
                      </a:r>
                    </a:p>
                  </a:txBody>
                  <a:tcPr/>
                </a:tc>
                <a:tc>
                  <a:txBody>
                    <a:bodyPr/>
                    <a:lstStyle/>
                    <a:p>
                      <a:r>
                        <a:rPr lang="da-DK" sz="1200" dirty="0"/>
                        <a:t>1</a:t>
                      </a:r>
                    </a:p>
                  </a:txBody>
                  <a:tcPr/>
                </a:tc>
                <a:tc>
                  <a:txBody>
                    <a:bodyPr/>
                    <a:lstStyle/>
                    <a:p>
                      <a:r>
                        <a:rPr lang="da-DK" sz="1200" dirty="0"/>
                        <a:t>1</a:t>
                      </a:r>
                    </a:p>
                  </a:txBody>
                  <a:tcPr/>
                </a:tc>
                <a:extLst>
                  <a:ext uri="{0D108BD9-81ED-4DB2-BD59-A6C34878D82A}">
                    <a16:rowId xmlns:a16="http://schemas.microsoft.com/office/drawing/2014/main" val="2075132874"/>
                  </a:ext>
                </a:extLst>
              </a:tr>
              <a:tr h="370840">
                <a:tc>
                  <a:txBody>
                    <a:bodyPr/>
                    <a:lstStyle/>
                    <a:p>
                      <a:r>
                        <a:rPr lang="da-DK" sz="1200" dirty="0"/>
                        <a:t>§3,3</a:t>
                      </a:r>
                    </a:p>
                  </a:txBody>
                  <a:tcPr/>
                </a:tc>
                <a:tc>
                  <a:txBody>
                    <a:bodyPr/>
                    <a:lstStyle/>
                    <a:p>
                      <a:r>
                        <a:rPr lang="da-DK" sz="900" i="1" dirty="0"/>
                        <a:t>Forpligtelserne ifølge bekendtgørelsen påhviler tillige virksomheder, der til eget brug, leverer et projekt, der udgør det direkte grundlag for de i § 1, nævnte projekter eller rådgiver om forhold af betydning for arbejdsmiljøet</a:t>
                      </a:r>
                    </a:p>
                  </a:txBody>
                  <a:tcPr/>
                </a:tc>
                <a:tc>
                  <a:txBody>
                    <a:bodyPr/>
                    <a:lstStyle/>
                    <a:p>
                      <a:r>
                        <a:rPr lang="da-DK" sz="1200" dirty="0"/>
                        <a:t>0</a:t>
                      </a:r>
                    </a:p>
                  </a:txBody>
                  <a:tcPr/>
                </a:tc>
                <a:tc>
                  <a:txBody>
                    <a:bodyPr/>
                    <a:lstStyle/>
                    <a:p>
                      <a:r>
                        <a:rPr lang="da-DK" sz="1200" dirty="0"/>
                        <a:t>1</a:t>
                      </a:r>
                    </a:p>
                  </a:txBody>
                  <a:tcPr/>
                </a:tc>
                <a:tc>
                  <a:txBody>
                    <a:bodyPr/>
                    <a:lstStyle/>
                    <a:p>
                      <a:r>
                        <a:rPr lang="da-DK" sz="1200" dirty="0"/>
                        <a:t>1</a:t>
                      </a:r>
                    </a:p>
                  </a:txBody>
                  <a:tcPr/>
                </a:tc>
                <a:extLst>
                  <a:ext uri="{0D108BD9-81ED-4DB2-BD59-A6C34878D82A}">
                    <a16:rowId xmlns:a16="http://schemas.microsoft.com/office/drawing/2014/main" val="570491314"/>
                  </a:ext>
                </a:extLst>
              </a:tr>
              <a:tr h="370840">
                <a:tc>
                  <a:txBody>
                    <a:bodyPr/>
                    <a:lstStyle/>
                    <a:p>
                      <a:r>
                        <a:rPr lang="da-DK" sz="1200" dirty="0"/>
                        <a:t>§4,1</a:t>
                      </a:r>
                    </a:p>
                  </a:txBody>
                  <a:tcPr/>
                </a:tc>
                <a:tc>
                  <a:txBody>
                    <a:bodyPr/>
                    <a:lstStyle/>
                    <a:p>
                      <a:r>
                        <a:rPr lang="da-DK" sz="900" b="0" i="1" kern="1200" dirty="0">
                          <a:solidFill>
                            <a:schemeClr val="dk1"/>
                          </a:solidFill>
                          <a:effectLst/>
                          <a:latin typeface="+mn-lt"/>
                          <a:ea typeface="+mn-ea"/>
                          <a:cs typeface="+mn-cs"/>
                        </a:rPr>
                        <a:t>Hvis flere projekterende leverer et projekt, er hver ansvarlig for sin del af projektet.</a:t>
                      </a:r>
                      <a:endParaRPr lang="da-DK" sz="900" i="1" dirty="0"/>
                    </a:p>
                  </a:txBody>
                  <a:tcPr/>
                </a:tc>
                <a:tc>
                  <a:txBody>
                    <a:bodyPr/>
                    <a:lstStyle/>
                    <a:p>
                      <a:r>
                        <a:rPr lang="da-DK" sz="1200" dirty="0"/>
                        <a:t>13</a:t>
                      </a:r>
                    </a:p>
                  </a:txBody>
                  <a:tcPr/>
                </a:tc>
                <a:tc>
                  <a:txBody>
                    <a:bodyPr/>
                    <a:lstStyle/>
                    <a:p>
                      <a:r>
                        <a:rPr lang="da-DK" sz="1200" dirty="0"/>
                        <a:t>2</a:t>
                      </a:r>
                    </a:p>
                  </a:txBody>
                  <a:tcPr/>
                </a:tc>
                <a:tc>
                  <a:txBody>
                    <a:bodyPr/>
                    <a:lstStyle/>
                    <a:p>
                      <a:r>
                        <a:rPr lang="da-DK" sz="1200" dirty="0"/>
                        <a:t>15</a:t>
                      </a:r>
                    </a:p>
                  </a:txBody>
                  <a:tcPr/>
                </a:tc>
                <a:extLst>
                  <a:ext uri="{0D108BD9-81ED-4DB2-BD59-A6C34878D82A}">
                    <a16:rowId xmlns:a16="http://schemas.microsoft.com/office/drawing/2014/main" val="3350444980"/>
                  </a:ext>
                </a:extLst>
              </a:tr>
              <a:tr h="370840">
                <a:tc>
                  <a:txBody>
                    <a:bodyPr/>
                    <a:lstStyle/>
                    <a:p>
                      <a:r>
                        <a:rPr lang="da-DK" sz="1200" dirty="0"/>
                        <a:t>§4,3</a:t>
                      </a:r>
                    </a:p>
                  </a:txBody>
                  <a:tcPr/>
                </a:tc>
                <a:tc>
                  <a:txBody>
                    <a:bodyPr/>
                    <a:lstStyle/>
                    <a:p>
                      <a:r>
                        <a:rPr lang="da-DK" sz="900" i="1" dirty="0"/>
                        <a:t>En projekterende, der lader dele af et projekt projektere hos andre, skal sørge for, at det samlede projekt opfylder bestemmelserne i bekendtgørelsen</a:t>
                      </a:r>
                    </a:p>
                  </a:txBody>
                  <a:tcPr/>
                </a:tc>
                <a:tc>
                  <a:txBody>
                    <a:bodyPr/>
                    <a:lstStyle/>
                    <a:p>
                      <a:r>
                        <a:rPr lang="da-DK" sz="1200" dirty="0"/>
                        <a:t>0</a:t>
                      </a:r>
                    </a:p>
                  </a:txBody>
                  <a:tcPr/>
                </a:tc>
                <a:tc>
                  <a:txBody>
                    <a:bodyPr/>
                    <a:lstStyle/>
                    <a:p>
                      <a:r>
                        <a:rPr lang="da-DK" sz="1200" dirty="0"/>
                        <a:t>3</a:t>
                      </a:r>
                    </a:p>
                  </a:txBody>
                  <a:tcPr/>
                </a:tc>
                <a:tc>
                  <a:txBody>
                    <a:bodyPr/>
                    <a:lstStyle/>
                    <a:p>
                      <a:r>
                        <a:rPr lang="da-DK" sz="1200" dirty="0"/>
                        <a:t>3</a:t>
                      </a:r>
                    </a:p>
                  </a:txBody>
                  <a:tcPr/>
                </a:tc>
                <a:extLst>
                  <a:ext uri="{0D108BD9-81ED-4DB2-BD59-A6C34878D82A}">
                    <a16:rowId xmlns:a16="http://schemas.microsoft.com/office/drawing/2014/main" val="500522016"/>
                  </a:ext>
                </a:extLst>
              </a:tr>
              <a:tr h="370840">
                <a:tc>
                  <a:txBody>
                    <a:bodyPr/>
                    <a:lstStyle/>
                    <a:p>
                      <a:r>
                        <a:rPr lang="da-DK" sz="1200" dirty="0"/>
                        <a:t>§4,4</a:t>
                      </a:r>
                    </a:p>
                  </a:txBody>
                  <a:tcPr/>
                </a:tc>
                <a:tc>
                  <a:txBody>
                    <a:bodyPr/>
                    <a:lstStyle/>
                    <a:p>
                      <a:r>
                        <a:rPr lang="da-DK" sz="900" i="1" dirty="0"/>
                        <a:t>En projekterende, der i sit projekt lader indgå genstande som nævnt i arbejdsmiljølovens § 30, stk. 1, eller systemer eller dele, der allerede er projekteret, skal sørge for, at indpasningen af genstandene, systemerne eller delene i det samlede projekt sker under opfyldelsen af §§ 6-13 </a:t>
                      </a:r>
                    </a:p>
                  </a:txBody>
                  <a:tcPr/>
                </a:tc>
                <a:tc>
                  <a:txBody>
                    <a:bodyPr/>
                    <a:lstStyle/>
                    <a:p>
                      <a:r>
                        <a:rPr lang="da-DK" sz="1200" dirty="0"/>
                        <a:t>0</a:t>
                      </a:r>
                    </a:p>
                  </a:txBody>
                  <a:tcPr/>
                </a:tc>
                <a:tc>
                  <a:txBody>
                    <a:bodyPr/>
                    <a:lstStyle/>
                    <a:p>
                      <a:r>
                        <a:rPr lang="da-DK" sz="1200" dirty="0"/>
                        <a:t>1</a:t>
                      </a:r>
                    </a:p>
                  </a:txBody>
                  <a:tcPr/>
                </a:tc>
                <a:tc>
                  <a:txBody>
                    <a:bodyPr/>
                    <a:lstStyle/>
                    <a:p>
                      <a:r>
                        <a:rPr lang="da-DK" sz="1200" dirty="0"/>
                        <a:t>1</a:t>
                      </a:r>
                    </a:p>
                  </a:txBody>
                  <a:tcPr/>
                </a:tc>
                <a:extLst>
                  <a:ext uri="{0D108BD9-81ED-4DB2-BD59-A6C34878D82A}">
                    <a16:rowId xmlns:a16="http://schemas.microsoft.com/office/drawing/2014/main" val="353377344"/>
                  </a:ext>
                </a:extLst>
              </a:tr>
              <a:tr h="370840">
                <a:tc>
                  <a:txBody>
                    <a:bodyPr/>
                    <a:lstStyle/>
                    <a:p>
                      <a:r>
                        <a:rPr lang="da-DK" sz="1200" dirty="0"/>
                        <a:t>§5</a:t>
                      </a:r>
                    </a:p>
                  </a:txBody>
                  <a:tcPr/>
                </a:tc>
                <a:tc>
                  <a:txBody>
                    <a:bodyPr/>
                    <a:lstStyle/>
                    <a:p>
                      <a:r>
                        <a:rPr lang="da-DK" sz="900" i="1" dirty="0"/>
                        <a:t> Hvor bekendtgørelsen nævner »den projekterende« gælder det også for rådgivere. Hvor bekendtgørelsen nævner »projekt« gælder det også for rådgivning.</a:t>
                      </a:r>
                    </a:p>
                  </a:txBody>
                  <a:tcPr/>
                </a:tc>
                <a:tc>
                  <a:txBody>
                    <a:bodyPr/>
                    <a:lstStyle/>
                    <a:p>
                      <a:r>
                        <a:rPr lang="da-DK" sz="1200" dirty="0"/>
                        <a:t>1</a:t>
                      </a:r>
                    </a:p>
                  </a:txBody>
                  <a:tcPr/>
                </a:tc>
                <a:tc>
                  <a:txBody>
                    <a:bodyPr/>
                    <a:lstStyle/>
                    <a:p>
                      <a:r>
                        <a:rPr lang="da-DK" sz="1200" dirty="0"/>
                        <a:t>0</a:t>
                      </a:r>
                    </a:p>
                  </a:txBody>
                  <a:tcPr/>
                </a:tc>
                <a:tc>
                  <a:txBody>
                    <a:bodyPr/>
                    <a:lstStyle/>
                    <a:p>
                      <a:r>
                        <a:rPr lang="da-DK" sz="1200" dirty="0"/>
                        <a:t>1</a:t>
                      </a:r>
                    </a:p>
                  </a:txBody>
                  <a:tcPr/>
                </a:tc>
                <a:extLst>
                  <a:ext uri="{0D108BD9-81ED-4DB2-BD59-A6C34878D82A}">
                    <a16:rowId xmlns:a16="http://schemas.microsoft.com/office/drawing/2014/main" val="3536149007"/>
                  </a:ext>
                </a:extLst>
              </a:tr>
              <a:tr h="370840">
                <a:tc>
                  <a:txBody>
                    <a:bodyPr/>
                    <a:lstStyle/>
                    <a:p>
                      <a:r>
                        <a:rPr lang="da-DK" sz="1200" dirty="0"/>
                        <a:t>§6,1</a:t>
                      </a:r>
                    </a:p>
                  </a:txBody>
                  <a:tcPr/>
                </a:tc>
                <a:tc>
                  <a:txBody>
                    <a:bodyPr/>
                    <a:lstStyle/>
                    <a:p>
                      <a:r>
                        <a:rPr lang="da-DK" sz="900" b="1" i="1" kern="1200" dirty="0">
                          <a:solidFill>
                            <a:schemeClr val="dk1"/>
                          </a:solidFill>
                          <a:effectLst/>
                          <a:latin typeface="+mn-lt"/>
                          <a:ea typeface="+mn-ea"/>
                          <a:cs typeface="+mn-cs"/>
                        </a:rPr>
                        <a:t> </a:t>
                      </a:r>
                      <a:r>
                        <a:rPr lang="da-DK" sz="900" b="0" i="1" kern="1200" dirty="0">
                          <a:solidFill>
                            <a:schemeClr val="dk1"/>
                          </a:solidFill>
                          <a:effectLst/>
                          <a:latin typeface="+mn-lt"/>
                          <a:ea typeface="+mn-ea"/>
                          <a:cs typeface="+mn-cs"/>
                        </a:rPr>
                        <a:t>Den projekterende af et bygge- og anlægsarbejde skal med sine angivelser i projektet sikre, at reglerne i arbejdsmiljølovgivningen kan overholdes i forbindelse med projektets gennemførelse og det gennemførte projekts vedligeholdelse.</a:t>
                      </a:r>
                      <a:endParaRPr lang="da-DK" sz="900" i="1" dirty="0"/>
                    </a:p>
                  </a:txBody>
                  <a:tcPr/>
                </a:tc>
                <a:tc>
                  <a:txBody>
                    <a:bodyPr/>
                    <a:lstStyle/>
                    <a:p>
                      <a:r>
                        <a:rPr lang="da-DK" sz="1200" dirty="0"/>
                        <a:t>90</a:t>
                      </a:r>
                    </a:p>
                  </a:txBody>
                  <a:tcPr/>
                </a:tc>
                <a:tc>
                  <a:txBody>
                    <a:bodyPr/>
                    <a:lstStyle/>
                    <a:p>
                      <a:r>
                        <a:rPr lang="da-DK" sz="1200" dirty="0"/>
                        <a:t>20</a:t>
                      </a:r>
                    </a:p>
                  </a:txBody>
                  <a:tcPr/>
                </a:tc>
                <a:tc>
                  <a:txBody>
                    <a:bodyPr/>
                    <a:lstStyle/>
                    <a:p>
                      <a:r>
                        <a:rPr lang="da-DK" sz="1200" dirty="0"/>
                        <a:t>110</a:t>
                      </a:r>
                    </a:p>
                  </a:txBody>
                  <a:tcPr/>
                </a:tc>
                <a:extLst>
                  <a:ext uri="{0D108BD9-81ED-4DB2-BD59-A6C34878D82A}">
                    <a16:rowId xmlns:a16="http://schemas.microsoft.com/office/drawing/2014/main" val="907236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§6,2</a:t>
                      </a:r>
                    </a:p>
                    <a:p>
                      <a:endParaRPr lang="da-DK" sz="1200" dirty="0"/>
                    </a:p>
                  </a:txBody>
                  <a:tcPr/>
                </a:tc>
                <a:tc>
                  <a:txBody>
                    <a:bodyPr/>
                    <a:lstStyle/>
                    <a:p>
                      <a:r>
                        <a:rPr lang="da-DK" sz="900" i="1" dirty="0"/>
                        <a:t>Den projekterende skal i forbindelse med undersøgelse og udarbejdelse af </a:t>
                      </a:r>
                      <a:r>
                        <a:rPr lang="da-DK" sz="900" i="1" dirty="0" err="1"/>
                        <a:t>etprojekt</a:t>
                      </a:r>
                      <a:r>
                        <a:rPr lang="da-DK" sz="900" i="1" dirty="0"/>
                        <a:t> til et bygge- og anlægsarbejde tage hensyn til de generelle principper for forebyggelse på området sikkerhed og sundhed, som er omhandlet i bilag 2 herunder navnlig:</a:t>
                      </a:r>
                    </a:p>
                    <a:p>
                      <a:r>
                        <a:rPr lang="da-DK" sz="900" i="1" dirty="0"/>
                        <a:t>1. i forbindelse med arkitektoniske, tekniske og/eller organisatoriske valg med henblik på planlægningen af de forskellige arbejder eller arbejdsfaser, som skal udføres samtidigt eller efter hinanden og</a:t>
                      </a:r>
                    </a:p>
                    <a:p>
                      <a:r>
                        <a:rPr lang="da-DK" sz="900" i="1" dirty="0"/>
                        <a:t>2. i forbindelse med vurderingen af den periode, som skal afsættes til udførelsen af de forskellige arbejder eller arbejdsfaser.</a:t>
                      </a:r>
                    </a:p>
                  </a:txBody>
                  <a:tcPr/>
                </a:tc>
                <a:tc>
                  <a:txBody>
                    <a:bodyPr/>
                    <a:lstStyle/>
                    <a:p>
                      <a:r>
                        <a:rPr lang="da-DK" sz="1200" dirty="0"/>
                        <a:t>0</a:t>
                      </a:r>
                    </a:p>
                  </a:txBody>
                  <a:tcPr/>
                </a:tc>
                <a:tc>
                  <a:txBody>
                    <a:bodyPr/>
                    <a:lstStyle/>
                    <a:p>
                      <a:r>
                        <a:rPr lang="da-DK" sz="1200" dirty="0"/>
                        <a:t>9</a:t>
                      </a:r>
                    </a:p>
                  </a:txBody>
                  <a:tcPr/>
                </a:tc>
                <a:tc>
                  <a:txBody>
                    <a:bodyPr/>
                    <a:lstStyle/>
                    <a:p>
                      <a:r>
                        <a:rPr lang="da-DK" sz="1200" dirty="0"/>
                        <a:t>9</a:t>
                      </a:r>
                    </a:p>
                  </a:txBody>
                  <a:tcPr/>
                </a:tc>
                <a:extLst>
                  <a:ext uri="{0D108BD9-81ED-4DB2-BD59-A6C34878D82A}">
                    <a16:rowId xmlns:a16="http://schemas.microsoft.com/office/drawing/2014/main" val="1155076489"/>
                  </a:ext>
                </a:extLst>
              </a:tr>
            </a:tbl>
          </a:graphicData>
        </a:graphic>
      </p:graphicFrame>
      <p:sp>
        <p:nvSpPr>
          <p:cNvPr id="5" name="Rektangel 4">
            <a:extLst>
              <a:ext uri="{FF2B5EF4-FFF2-40B4-BE49-F238E27FC236}">
                <a16:creationId xmlns:a16="http://schemas.microsoft.com/office/drawing/2014/main" id="{9CBF14E2-6DFC-4B2C-A95D-BCEE5FB7CC7E}"/>
              </a:ext>
            </a:extLst>
          </p:cNvPr>
          <p:cNvSpPr/>
          <p:nvPr/>
        </p:nvSpPr>
        <p:spPr>
          <a:xfrm>
            <a:off x="971600" y="6312464"/>
            <a:ext cx="7859216" cy="516936"/>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anvendte regler og antal reaktioner.</a:t>
            </a:r>
          </a:p>
          <a:p>
            <a:pPr>
              <a:lnSpc>
                <a:spcPct val="107000"/>
              </a:lnSpc>
              <a:spcAft>
                <a:spcPts val="800"/>
              </a:spcAft>
            </a:pP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20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graphicFrame>
        <p:nvGraphicFramePr>
          <p:cNvPr id="4" name="Tabel 4">
            <a:extLst>
              <a:ext uri="{FF2B5EF4-FFF2-40B4-BE49-F238E27FC236}">
                <a16:creationId xmlns:a16="http://schemas.microsoft.com/office/drawing/2014/main" id="{24C89E83-E14E-453F-9D2E-2DCD2122FC3B}"/>
              </a:ext>
            </a:extLst>
          </p:cNvPr>
          <p:cNvGraphicFramePr>
            <a:graphicFrameLocks noGrp="1"/>
          </p:cNvGraphicFramePr>
          <p:nvPr>
            <p:extLst>
              <p:ext uri="{D42A27DB-BD31-4B8C-83A1-F6EECF244321}">
                <p14:modId xmlns:p14="http://schemas.microsoft.com/office/powerpoint/2010/main" val="3702583090"/>
              </p:ext>
            </p:extLst>
          </p:nvPr>
        </p:nvGraphicFramePr>
        <p:xfrm>
          <a:off x="899592" y="1196752"/>
          <a:ext cx="7272808" cy="402336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522669278"/>
                    </a:ext>
                  </a:extLst>
                </a:gridCol>
                <a:gridCol w="4896544">
                  <a:extLst>
                    <a:ext uri="{9D8B030D-6E8A-4147-A177-3AD203B41FA5}">
                      <a16:colId xmlns:a16="http://schemas.microsoft.com/office/drawing/2014/main" val="1342056587"/>
                    </a:ext>
                  </a:extLst>
                </a:gridCol>
                <a:gridCol w="576064">
                  <a:extLst>
                    <a:ext uri="{9D8B030D-6E8A-4147-A177-3AD203B41FA5}">
                      <a16:colId xmlns:a16="http://schemas.microsoft.com/office/drawing/2014/main" val="726184716"/>
                    </a:ext>
                  </a:extLst>
                </a:gridCol>
                <a:gridCol w="576064">
                  <a:extLst>
                    <a:ext uri="{9D8B030D-6E8A-4147-A177-3AD203B41FA5}">
                      <a16:colId xmlns:a16="http://schemas.microsoft.com/office/drawing/2014/main" val="4223460637"/>
                    </a:ext>
                  </a:extLst>
                </a:gridCol>
                <a:gridCol w="648072">
                  <a:extLst>
                    <a:ext uri="{9D8B030D-6E8A-4147-A177-3AD203B41FA5}">
                      <a16:colId xmlns:a16="http://schemas.microsoft.com/office/drawing/2014/main" val="2524145565"/>
                    </a:ext>
                  </a:extLst>
                </a:gridCol>
              </a:tblGrid>
              <a:tr h="370840">
                <a:tc>
                  <a:txBody>
                    <a:bodyPr/>
                    <a:lstStyle/>
                    <a:p>
                      <a:r>
                        <a:rPr lang="da-DK" sz="1200" dirty="0"/>
                        <a:t>BK 110</a:t>
                      </a:r>
                    </a:p>
                  </a:txBody>
                  <a:tcPr/>
                </a:tc>
                <a:tc>
                  <a:txBody>
                    <a:bodyPr/>
                    <a:lstStyle/>
                    <a:p>
                      <a:r>
                        <a:rPr lang="da-DK" sz="1200" dirty="0"/>
                        <a:t>Tekst</a:t>
                      </a:r>
                    </a:p>
                  </a:txBody>
                  <a:tcPr/>
                </a:tc>
                <a:tc>
                  <a:txBody>
                    <a:bodyPr/>
                    <a:lstStyle/>
                    <a:p>
                      <a:r>
                        <a:rPr lang="da-DK" sz="1200" dirty="0"/>
                        <a:t>2013 - 2020</a:t>
                      </a:r>
                    </a:p>
                  </a:txBody>
                  <a:tcPr/>
                </a:tc>
                <a:tc>
                  <a:txBody>
                    <a:bodyPr/>
                    <a:lstStyle/>
                    <a:p>
                      <a:r>
                        <a:rPr lang="da-DK" sz="1200" dirty="0"/>
                        <a:t>2020 - 2021</a:t>
                      </a:r>
                    </a:p>
                  </a:txBody>
                  <a:tcPr/>
                </a:tc>
                <a:tc>
                  <a:txBody>
                    <a:bodyPr/>
                    <a:lstStyle/>
                    <a:p>
                      <a:r>
                        <a:rPr lang="da-DK" sz="1200" dirty="0"/>
                        <a:t>I alt</a:t>
                      </a:r>
                    </a:p>
                  </a:txBody>
                  <a:tcPr/>
                </a:tc>
                <a:extLst>
                  <a:ext uri="{0D108BD9-81ED-4DB2-BD59-A6C34878D82A}">
                    <a16:rowId xmlns:a16="http://schemas.microsoft.com/office/drawing/2014/main" val="3665890307"/>
                  </a:ext>
                </a:extLst>
              </a:tr>
              <a:tr h="370840">
                <a:tc>
                  <a:txBody>
                    <a:bodyPr/>
                    <a:lstStyle/>
                    <a:p>
                      <a:r>
                        <a:rPr lang="da-DK" sz="1200" dirty="0"/>
                        <a:t>§6,5</a:t>
                      </a:r>
                    </a:p>
                  </a:txBody>
                  <a:tcPr/>
                </a:tc>
                <a:tc>
                  <a:txBody>
                    <a:bodyPr/>
                    <a:lstStyle/>
                    <a:p>
                      <a:r>
                        <a:rPr lang="da-DK" sz="900" i="1" dirty="0"/>
                        <a:t>Den projekterende af et teknisk hjælpemiddel eller et produktionsanlæg, skal med sine angivelser i projektet sikre, at reglerne i arbejdsmiljølovgivningen kan overholdes i forbindelse med projektets gennemførelse, det færdige produkt samt tage højde for forudseelige risici i forbindelse med driften heraf</a:t>
                      </a:r>
                    </a:p>
                  </a:txBody>
                  <a:tcPr/>
                </a:tc>
                <a:tc>
                  <a:txBody>
                    <a:bodyPr/>
                    <a:lstStyle/>
                    <a:p>
                      <a:r>
                        <a:rPr lang="da-DK" sz="1200" dirty="0"/>
                        <a:t>0</a:t>
                      </a:r>
                    </a:p>
                  </a:txBody>
                  <a:tcPr/>
                </a:tc>
                <a:tc>
                  <a:txBody>
                    <a:bodyPr/>
                    <a:lstStyle/>
                    <a:p>
                      <a:r>
                        <a:rPr lang="da-DK" sz="1200" dirty="0"/>
                        <a:t>1</a:t>
                      </a:r>
                    </a:p>
                  </a:txBody>
                  <a:tcPr/>
                </a:tc>
                <a:tc>
                  <a:txBody>
                    <a:bodyPr/>
                    <a:lstStyle/>
                    <a:p>
                      <a:r>
                        <a:rPr lang="da-DK" sz="1200" dirty="0"/>
                        <a:t>1</a:t>
                      </a:r>
                    </a:p>
                  </a:txBody>
                  <a:tcPr/>
                </a:tc>
                <a:extLst>
                  <a:ext uri="{0D108BD9-81ED-4DB2-BD59-A6C34878D82A}">
                    <a16:rowId xmlns:a16="http://schemas.microsoft.com/office/drawing/2014/main" val="2302039093"/>
                  </a:ext>
                </a:extLst>
              </a:tr>
              <a:tr h="370840">
                <a:tc>
                  <a:txBody>
                    <a:bodyPr/>
                    <a:lstStyle/>
                    <a:p>
                      <a:r>
                        <a:rPr lang="da-DK" sz="1200" dirty="0"/>
                        <a:t>§7</a:t>
                      </a:r>
                    </a:p>
                  </a:txBody>
                  <a:tcPr/>
                </a:tc>
                <a:tc>
                  <a:txBody>
                    <a:bodyPr/>
                    <a:lstStyle/>
                    <a:p>
                      <a:r>
                        <a:rPr lang="da-DK" sz="900" b="0" i="1" kern="1200" dirty="0">
                          <a:solidFill>
                            <a:schemeClr val="dk1"/>
                          </a:solidFill>
                          <a:effectLst/>
                          <a:latin typeface="+mn-lt"/>
                          <a:ea typeface="+mn-ea"/>
                          <a:cs typeface="+mn-cs"/>
                        </a:rPr>
                        <a:t>Den projekterende skal med sine angivelser i projektet sørge for, at egnede tekniske hjælpemidler kan bruges i forbindelse med håndtering af byrder under projektets gennemførelse og det gennemførte projekts vedligeholdelse, hvis en manuel håndtering af byrderne indebærer fare for sikkerhed og sundhed.</a:t>
                      </a:r>
                      <a:endParaRPr lang="da-DK" sz="900" i="1" dirty="0"/>
                    </a:p>
                  </a:txBody>
                  <a:tcPr/>
                </a:tc>
                <a:tc>
                  <a:txBody>
                    <a:bodyPr/>
                    <a:lstStyle/>
                    <a:p>
                      <a:r>
                        <a:rPr lang="da-DK" sz="1200" dirty="0"/>
                        <a:t>12</a:t>
                      </a:r>
                    </a:p>
                  </a:txBody>
                  <a:tcPr/>
                </a:tc>
                <a:tc>
                  <a:txBody>
                    <a:bodyPr/>
                    <a:lstStyle/>
                    <a:p>
                      <a:r>
                        <a:rPr lang="da-DK" sz="1200" dirty="0"/>
                        <a:t>5</a:t>
                      </a:r>
                    </a:p>
                  </a:txBody>
                  <a:tcPr/>
                </a:tc>
                <a:tc>
                  <a:txBody>
                    <a:bodyPr/>
                    <a:lstStyle/>
                    <a:p>
                      <a:r>
                        <a:rPr lang="da-DK" sz="1200" dirty="0"/>
                        <a:t>17</a:t>
                      </a:r>
                    </a:p>
                  </a:txBody>
                  <a:tcPr/>
                </a:tc>
                <a:extLst>
                  <a:ext uri="{0D108BD9-81ED-4DB2-BD59-A6C34878D82A}">
                    <a16:rowId xmlns:a16="http://schemas.microsoft.com/office/drawing/2014/main" val="1900088336"/>
                  </a:ext>
                </a:extLst>
              </a:tr>
              <a:tr h="370840">
                <a:tc>
                  <a:txBody>
                    <a:bodyPr/>
                    <a:lstStyle/>
                    <a:p>
                      <a:r>
                        <a:rPr lang="da-DK" sz="1200" dirty="0"/>
                        <a:t>§8</a:t>
                      </a:r>
                    </a:p>
                  </a:txBody>
                  <a:tcPr/>
                </a:tc>
                <a:tc>
                  <a:txBody>
                    <a:bodyPr/>
                    <a:lstStyle/>
                    <a:p>
                      <a:r>
                        <a:rPr lang="da-DK" sz="900" b="0" i="1" kern="1200" dirty="0">
                          <a:solidFill>
                            <a:schemeClr val="dk1"/>
                          </a:solidFill>
                          <a:effectLst/>
                          <a:latin typeface="+mn-lt"/>
                          <a:ea typeface="+mn-ea"/>
                          <a:cs typeface="+mn-cs"/>
                        </a:rPr>
                        <a:t>Den projekterende skal sørge for, at der ikke i projektet foreskrives eller forudsættes anvendt et stof eller materiale, der kan være farligt for eller i øvrigt forringe sikkerhed eller sundhed, hvis det kan erstattes af et ufarligt eller mindre farligt eller generende stof eller materiale, jf. substitutionsbestemmelserne i bekendtgørelsen om arbejde med stoffer og materialer.</a:t>
                      </a:r>
                      <a:endParaRPr lang="da-DK" sz="900" i="1" dirty="0"/>
                    </a:p>
                  </a:txBody>
                  <a:tcPr/>
                </a:tc>
                <a:tc>
                  <a:txBody>
                    <a:bodyPr/>
                    <a:lstStyle/>
                    <a:p>
                      <a:r>
                        <a:rPr lang="da-DK" sz="1200" dirty="0"/>
                        <a:t>4</a:t>
                      </a:r>
                    </a:p>
                  </a:txBody>
                  <a:tcPr/>
                </a:tc>
                <a:tc>
                  <a:txBody>
                    <a:bodyPr/>
                    <a:lstStyle/>
                    <a:p>
                      <a:r>
                        <a:rPr lang="da-DK" sz="1200" dirty="0"/>
                        <a:t>1</a:t>
                      </a:r>
                    </a:p>
                  </a:txBody>
                  <a:tcPr/>
                </a:tc>
                <a:tc>
                  <a:txBody>
                    <a:bodyPr/>
                    <a:lstStyle/>
                    <a:p>
                      <a:r>
                        <a:rPr lang="da-DK" sz="1200" dirty="0"/>
                        <a:t>5</a:t>
                      </a:r>
                    </a:p>
                  </a:txBody>
                  <a:tcPr/>
                </a:tc>
                <a:extLst>
                  <a:ext uri="{0D108BD9-81ED-4DB2-BD59-A6C34878D82A}">
                    <a16:rowId xmlns:a16="http://schemas.microsoft.com/office/drawing/2014/main" val="5081956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§9</a:t>
                      </a:r>
                    </a:p>
                    <a:p>
                      <a:endParaRPr lang="da-DK" sz="1200" dirty="0"/>
                    </a:p>
                  </a:txBody>
                  <a:tcPr/>
                </a:tc>
                <a:tc>
                  <a:txBody>
                    <a:bodyPr/>
                    <a:lstStyle/>
                    <a:p>
                      <a:r>
                        <a:rPr lang="da-DK" sz="900" i="1" dirty="0"/>
                        <a:t>Den projekterende og rådgivende skal rådgive sin klient om hvilke forundersøgelser, der bør foretages af hensyn til sikkerheden og sundheden i forbindelse med projektets gennemførelse og det gennemførte projekts vedligeholdelse</a:t>
                      </a:r>
                    </a:p>
                  </a:txBody>
                  <a:tcPr/>
                </a:tc>
                <a:tc>
                  <a:txBody>
                    <a:bodyPr/>
                    <a:lstStyle/>
                    <a:p>
                      <a:r>
                        <a:rPr lang="da-DK" sz="1200" dirty="0"/>
                        <a:t>0</a:t>
                      </a:r>
                    </a:p>
                  </a:txBody>
                  <a:tcPr/>
                </a:tc>
                <a:tc>
                  <a:txBody>
                    <a:bodyPr/>
                    <a:lstStyle/>
                    <a:p>
                      <a:r>
                        <a:rPr lang="da-DK" sz="1200" dirty="0"/>
                        <a:t>1</a:t>
                      </a:r>
                    </a:p>
                  </a:txBody>
                  <a:tcPr/>
                </a:tc>
                <a:tc>
                  <a:txBody>
                    <a:bodyPr/>
                    <a:lstStyle/>
                    <a:p>
                      <a:r>
                        <a:rPr lang="da-DK" sz="1200" dirty="0"/>
                        <a:t>1</a:t>
                      </a:r>
                    </a:p>
                  </a:txBody>
                  <a:tcPr/>
                </a:tc>
                <a:extLst>
                  <a:ext uri="{0D108BD9-81ED-4DB2-BD59-A6C34878D82A}">
                    <a16:rowId xmlns:a16="http://schemas.microsoft.com/office/drawing/2014/main" val="2554600181"/>
                  </a:ext>
                </a:extLst>
              </a:tr>
              <a:tr h="370840">
                <a:tc>
                  <a:txBody>
                    <a:bodyPr/>
                    <a:lstStyle/>
                    <a:p>
                      <a:r>
                        <a:rPr lang="da-DK" sz="1200" dirty="0"/>
                        <a:t>§10</a:t>
                      </a:r>
                    </a:p>
                  </a:txBody>
                  <a:tcPr/>
                </a:tc>
                <a:tc>
                  <a:txBody>
                    <a:bodyPr/>
                    <a:lstStyle/>
                    <a:p>
                      <a:r>
                        <a:rPr lang="da-DK" sz="900" b="0" i="1" kern="1200" dirty="0">
                          <a:solidFill>
                            <a:schemeClr val="dk1"/>
                          </a:solidFill>
                          <a:effectLst/>
                          <a:latin typeface="+mn-lt"/>
                          <a:ea typeface="+mn-ea"/>
                          <a:cs typeface="+mn-cs"/>
                        </a:rPr>
                        <a:t>Den projekterende skal i projektmaterialet angive, hvilke særlige risici og andre særlige forhold der er forbundet med det konkrete projekt, og som har betydning for sikkerheden og sundheden i forbindelse med projektets gennemførelse og det gennemførte projekts vedligeholdelse, jf. bilag 1.</a:t>
                      </a:r>
                      <a:br>
                        <a:rPr lang="da-DK" sz="900" i="1" dirty="0"/>
                      </a:br>
                      <a:endParaRPr lang="da-DK" sz="900" i="1" dirty="0"/>
                    </a:p>
                  </a:txBody>
                  <a:tcPr/>
                </a:tc>
                <a:tc>
                  <a:txBody>
                    <a:bodyPr/>
                    <a:lstStyle/>
                    <a:p>
                      <a:r>
                        <a:rPr lang="da-DK" sz="1200" dirty="0"/>
                        <a:t>11</a:t>
                      </a:r>
                    </a:p>
                  </a:txBody>
                  <a:tcPr/>
                </a:tc>
                <a:tc>
                  <a:txBody>
                    <a:bodyPr/>
                    <a:lstStyle/>
                    <a:p>
                      <a:r>
                        <a:rPr lang="da-DK" sz="1200" dirty="0"/>
                        <a:t>1</a:t>
                      </a:r>
                    </a:p>
                  </a:txBody>
                  <a:tcPr/>
                </a:tc>
                <a:tc>
                  <a:txBody>
                    <a:bodyPr/>
                    <a:lstStyle/>
                    <a:p>
                      <a:r>
                        <a:rPr lang="da-DK" sz="1200" dirty="0"/>
                        <a:t>12</a:t>
                      </a:r>
                    </a:p>
                  </a:txBody>
                  <a:tcPr/>
                </a:tc>
                <a:extLst>
                  <a:ext uri="{0D108BD9-81ED-4DB2-BD59-A6C34878D82A}">
                    <a16:rowId xmlns:a16="http://schemas.microsoft.com/office/drawing/2014/main" val="3593988827"/>
                  </a:ext>
                </a:extLst>
              </a:tr>
              <a:tr h="370840">
                <a:tc>
                  <a:txBody>
                    <a:bodyPr/>
                    <a:lstStyle/>
                    <a:p>
                      <a:r>
                        <a:rPr lang="da-DK" sz="1200" dirty="0"/>
                        <a:t>§11</a:t>
                      </a:r>
                    </a:p>
                  </a:txBody>
                  <a:tcPr/>
                </a:tc>
                <a:tc>
                  <a:txBody>
                    <a:bodyPr/>
                    <a:lstStyle/>
                    <a:p>
                      <a:r>
                        <a:rPr lang="da-DK" sz="900" b="0" i="1" kern="1200" dirty="0">
                          <a:solidFill>
                            <a:schemeClr val="dk1"/>
                          </a:solidFill>
                          <a:effectLst/>
                          <a:latin typeface="+mn-lt"/>
                          <a:ea typeface="+mn-ea"/>
                          <a:cs typeface="+mn-cs"/>
                        </a:rPr>
                        <a:t> Den, der leverer et projekt til et bygge- eller anlægsarbejde, oplyser bygherren om dennes forpligtelser efter arbejdsmiljølovgivningen i relation til projektets forventede karakter og omfang.</a:t>
                      </a:r>
                      <a:br>
                        <a:rPr lang="da-DK" sz="900" i="1" dirty="0"/>
                      </a:br>
                      <a:endParaRPr lang="da-DK" sz="900" i="1" dirty="0"/>
                    </a:p>
                  </a:txBody>
                  <a:tcPr/>
                </a:tc>
                <a:tc>
                  <a:txBody>
                    <a:bodyPr/>
                    <a:lstStyle/>
                    <a:p>
                      <a:r>
                        <a:rPr lang="da-DK" sz="1200" dirty="0"/>
                        <a:t>6</a:t>
                      </a:r>
                    </a:p>
                  </a:txBody>
                  <a:tcPr/>
                </a:tc>
                <a:tc>
                  <a:txBody>
                    <a:bodyPr/>
                    <a:lstStyle/>
                    <a:p>
                      <a:r>
                        <a:rPr lang="da-DK" sz="1200" dirty="0"/>
                        <a:t>1</a:t>
                      </a:r>
                    </a:p>
                  </a:txBody>
                  <a:tcPr/>
                </a:tc>
                <a:tc>
                  <a:txBody>
                    <a:bodyPr/>
                    <a:lstStyle/>
                    <a:p>
                      <a:r>
                        <a:rPr lang="da-DK" sz="1200" dirty="0"/>
                        <a:t>7</a:t>
                      </a:r>
                    </a:p>
                  </a:txBody>
                  <a:tcPr/>
                </a:tc>
                <a:extLst>
                  <a:ext uri="{0D108BD9-81ED-4DB2-BD59-A6C34878D82A}">
                    <a16:rowId xmlns:a16="http://schemas.microsoft.com/office/drawing/2014/main" val="143301976"/>
                  </a:ext>
                </a:extLst>
              </a:tr>
            </a:tbl>
          </a:graphicData>
        </a:graphic>
      </p:graphicFrame>
      <p:sp>
        <p:nvSpPr>
          <p:cNvPr id="5" name="Rektangel 4">
            <a:extLst>
              <a:ext uri="{FF2B5EF4-FFF2-40B4-BE49-F238E27FC236}">
                <a16:creationId xmlns:a16="http://schemas.microsoft.com/office/drawing/2014/main" id="{9CBF14E2-6DFC-4B2C-A95D-BCEE5FB7CC7E}"/>
              </a:ext>
            </a:extLst>
          </p:cNvPr>
          <p:cNvSpPr/>
          <p:nvPr/>
        </p:nvSpPr>
        <p:spPr>
          <a:xfrm>
            <a:off x="1115616" y="6080416"/>
            <a:ext cx="7859216" cy="516936"/>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anvendte regler og antal reaktioner.</a:t>
            </a:r>
          </a:p>
          <a:p>
            <a:pPr>
              <a:lnSpc>
                <a:spcPct val="107000"/>
              </a:lnSpc>
              <a:spcAft>
                <a:spcPts val="800"/>
              </a:spcAft>
            </a:pP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97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graphicFrame>
        <p:nvGraphicFramePr>
          <p:cNvPr id="4" name="Tabel 4">
            <a:extLst>
              <a:ext uri="{FF2B5EF4-FFF2-40B4-BE49-F238E27FC236}">
                <a16:creationId xmlns:a16="http://schemas.microsoft.com/office/drawing/2014/main" id="{24C89E83-E14E-453F-9D2E-2DCD2122FC3B}"/>
              </a:ext>
            </a:extLst>
          </p:cNvPr>
          <p:cNvGraphicFramePr>
            <a:graphicFrameLocks noGrp="1"/>
          </p:cNvGraphicFramePr>
          <p:nvPr>
            <p:extLst>
              <p:ext uri="{D42A27DB-BD31-4B8C-83A1-F6EECF244321}">
                <p14:modId xmlns:p14="http://schemas.microsoft.com/office/powerpoint/2010/main" val="1669575038"/>
              </p:ext>
            </p:extLst>
          </p:nvPr>
        </p:nvGraphicFramePr>
        <p:xfrm>
          <a:off x="899592" y="1196752"/>
          <a:ext cx="7272808" cy="265684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2522669278"/>
                    </a:ext>
                  </a:extLst>
                </a:gridCol>
                <a:gridCol w="4896544">
                  <a:extLst>
                    <a:ext uri="{9D8B030D-6E8A-4147-A177-3AD203B41FA5}">
                      <a16:colId xmlns:a16="http://schemas.microsoft.com/office/drawing/2014/main" val="1342056587"/>
                    </a:ext>
                  </a:extLst>
                </a:gridCol>
                <a:gridCol w="576064">
                  <a:extLst>
                    <a:ext uri="{9D8B030D-6E8A-4147-A177-3AD203B41FA5}">
                      <a16:colId xmlns:a16="http://schemas.microsoft.com/office/drawing/2014/main" val="726184716"/>
                    </a:ext>
                  </a:extLst>
                </a:gridCol>
                <a:gridCol w="576064">
                  <a:extLst>
                    <a:ext uri="{9D8B030D-6E8A-4147-A177-3AD203B41FA5}">
                      <a16:colId xmlns:a16="http://schemas.microsoft.com/office/drawing/2014/main" val="4223460637"/>
                    </a:ext>
                  </a:extLst>
                </a:gridCol>
                <a:gridCol w="648072">
                  <a:extLst>
                    <a:ext uri="{9D8B030D-6E8A-4147-A177-3AD203B41FA5}">
                      <a16:colId xmlns:a16="http://schemas.microsoft.com/office/drawing/2014/main" val="2524145565"/>
                    </a:ext>
                  </a:extLst>
                </a:gridCol>
              </a:tblGrid>
              <a:tr h="370840">
                <a:tc>
                  <a:txBody>
                    <a:bodyPr/>
                    <a:lstStyle/>
                    <a:p>
                      <a:r>
                        <a:rPr lang="da-DK" sz="1200" dirty="0"/>
                        <a:t>BK 110</a:t>
                      </a:r>
                    </a:p>
                  </a:txBody>
                  <a:tcPr/>
                </a:tc>
                <a:tc>
                  <a:txBody>
                    <a:bodyPr/>
                    <a:lstStyle/>
                    <a:p>
                      <a:r>
                        <a:rPr lang="da-DK" sz="1200" dirty="0"/>
                        <a:t>Tekst</a:t>
                      </a:r>
                    </a:p>
                  </a:txBody>
                  <a:tcPr/>
                </a:tc>
                <a:tc>
                  <a:txBody>
                    <a:bodyPr/>
                    <a:lstStyle/>
                    <a:p>
                      <a:r>
                        <a:rPr lang="da-DK" sz="1200" dirty="0"/>
                        <a:t>2013 - 2020</a:t>
                      </a:r>
                    </a:p>
                  </a:txBody>
                  <a:tcPr/>
                </a:tc>
                <a:tc>
                  <a:txBody>
                    <a:bodyPr/>
                    <a:lstStyle/>
                    <a:p>
                      <a:r>
                        <a:rPr lang="da-DK" sz="1200" dirty="0"/>
                        <a:t>2020 - 2021</a:t>
                      </a:r>
                    </a:p>
                  </a:txBody>
                  <a:tcPr/>
                </a:tc>
                <a:tc>
                  <a:txBody>
                    <a:bodyPr/>
                    <a:lstStyle/>
                    <a:p>
                      <a:r>
                        <a:rPr lang="da-DK" sz="1200" dirty="0"/>
                        <a:t>I alt</a:t>
                      </a:r>
                    </a:p>
                  </a:txBody>
                  <a:tcPr/>
                </a:tc>
                <a:extLst>
                  <a:ext uri="{0D108BD9-81ED-4DB2-BD59-A6C34878D82A}">
                    <a16:rowId xmlns:a16="http://schemas.microsoft.com/office/drawing/2014/main" val="36658903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§12,1</a:t>
                      </a:r>
                    </a:p>
                    <a:p>
                      <a:endParaRPr lang="da-DK" sz="1200" dirty="0"/>
                    </a:p>
                  </a:txBody>
                  <a:tcPr/>
                </a:tc>
                <a:tc>
                  <a:txBody>
                    <a:bodyPr/>
                    <a:lstStyle/>
                    <a:p>
                      <a:r>
                        <a:rPr lang="da-DK" sz="900" i="1" dirty="0"/>
                        <a:t>Den, der leverer et projekt til et bygge- eller anlægsarbejde, skal som en del af projektmaterialet levere en beskrivelse af bygningens eller anlæggets karakteristika (konstruktion, udformning, foreskrevne materialer m.v.), i det omfang det har betydning for sikkerheden og sundheden ved arbejde med vedligeholdelse eller reparation af den pågældende bygning eller anlæg. Beskrivelsen skal herunder indeholde en liste over de særlige forhold, der skal iagttages i relation til sikkerheden og sundheden ved sådanne fremtidige arbejder.</a:t>
                      </a:r>
                    </a:p>
                  </a:txBody>
                  <a:tcPr/>
                </a:tc>
                <a:tc>
                  <a:txBody>
                    <a:bodyPr/>
                    <a:lstStyle/>
                    <a:p>
                      <a:r>
                        <a:rPr lang="da-DK" sz="1200" dirty="0"/>
                        <a:t>0</a:t>
                      </a:r>
                    </a:p>
                  </a:txBody>
                  <a:tcPr/>
                </a:tc>
                <a:tc>
                  <a:txBody>
                    <a:bodyPr/>
                    <a:lstStyle/>
                    <a:p>
                      <a:r>
                        <a:rPr lang="da-DK" sz="1200" dirty="0"/>
                        <a:t>1</a:t>
                      </a:r>
                    </a:p>
                  </a:txBody>
                  <a:tcPr/>
                </a:tc>
                <a:tc>
                  <a:txBody>
                    <a:bodyPr/>
                    <a:lstStyle/>
                    <a:p>
                      <a:r>
                        <a:rPr lang="da-DK" sz="1200" dirty="0"/>
                        <a:t>1</a:t>
                      </a:r>
                    </a:p>
                  </a:txBody>
                  <a:tcPr/>
                </a:tc>
                <a:extLst>
                  <a:ext uri="{0D108BD9-81ED-4DB2-BD59-A6C34878D82A}">
                    <a16:rowId xmlns:a16="http://schemas.microsoft.com/office/drawing/2014/main" val="162782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§12,2</a:t>
                      </a:r>
                    </a:p>
                    <a:p>
                      <a:endParaRPr lang="da-DK" sz="1200" dirty="0"/>
                    </a:p>
                    <a:p>
                      <a:endParaRPr lang="da-DK" sz="1200" dirty="0"/>
                    </a:p>
                  </a:txBody>
                  <a:tcPr/>
                </a:tc>
                <a:tc>
                  <a:txBody>
                    <a:bodyPr/>
                    <a:lstStyle/>
                    <a:p>
                      <a:r>
                        <a:rPr lang="da-DK" sz="900" i="1" dirty="0"/>
                        <a:t>Den projekterende af et bygge- eller anlægsarbejde skal på baggrund af vurderingen af stk. 1, give bygherrens koordinator de oplysninger og i givet fald den beskrivelse, der skal foreligge efter stk. 1, med henblik på koordinatorens vurdering af udarbejdelsen af den journal, som er tilpasset bygværkets karakteristika, og som indeholder en liste over de emner vedrørende sikkerhed og sundhed, der bør tages hensyn til i forbindelse med eventuelle fremtidige arbejder, jf. bekendtgørelse om bygherrens pligter. Journalen kan indgå i den liste, der udarbejdes af den projekterende</a:t>
                      </a:r>
                    </a:p>
                  </a:txBody>
                  <a:tcPr/>
                </a:tc>
                <a:tc>
                  <a:txBody>
                    <a:bodyPr/>
                    <a:lstStyle/>
                    <a:p>
                      <a:r>
                        <a:rPr lang="da-DK" sz="1200" dirty="0"/>
                        <a:t>0</a:t>
                      </a:r>
                    </a:p>
                  </a:txBody>
                  <a:tcPr/>
                </a:tc>
                <a:tc>
                  <a:txBody>
                    <a:bodyPr/>
                    <a:lstStyle/>
                    <a:p>
                      <a:r>
                        <a:rPr lang="da-DK" sz="1200" dirty="0"/>
                        <a:t>1</a:t>
                      </a:r>
                    </a:p>
                  </a:txBody>
                  <a:tcPr/>
                </a:tc>
                <a:tc>
                  <a:txBody>
                    <a:bodyPr/>
                    <a:lstStyle/>
                    <a:p>
                      <a:r>
                        <a:rPr lang="da-DK" sz="1200" dirty="0"/>
                        <a:t>1</a:t>
                      </a:r>
                    </a:p>
                  </a:txBody>
                  <a:tcPr/>
                </a:tc>
                <a:extLst>
                  <a:ext uri="{0D108BD9-81ED-4DB2-BD59-A6C34878D82A}">
                    <a16:rowId xmlns:a16="http://schemas.microsoft.com/office/drawing/2014/main" val="2892973212"/>
                  </a:ext>
                </a:extLst>
              </a:tr>
              <a:tr h="370840">
                <a:tc>
                  <a:txBody>
                    <a:bodyPr/>
                    <a:lstStyle/>
                    <a:p>
                      <a:endParaRPr lang="da-DK" sz="1200" dirty="0"/>
                    </a:p>
                  </a:txBody>
                  <a:tcPr/>
                </a:tc>
                <a:tc>
                  <a:txBody>
                    <a:bodyPr/>
                    <a:lstStyle/>
                    <a:p>
                      <a:r>
                        <a:rPr lang="da-DK" sz="900" i="1" dirty="0"/>
                        <a:t>I alt</a:t>
                      </a:r>
                    </a:p>
                  </a:txBody>
                  <a:tcPr/>
                </a:tc>
                <a:tc>
                  <a:txBody>
                    <a:bodyPr/>
                    <a:lstStyle/>
                    <a:p>
                      <a:r>
                        <a:rPr lang="da-DK" sz="1200" dirty="0"/>
                        <a:t>139</a:t>
                      </a:r>
                    </a:p>
                  </a:txBody>
                  <a:tcPr/>
                </a:tc>
                <a:tc>
                  <a:txBody>
                    <a:bodyPr/>
                    <a:lstStyle/>
                    <a:p>
                      <a:r>
                        <a:rPr lang="da-DK" sz="1200" dirty="0"/>
                        <a:t>50</a:t>
                      </a:r>
                    </a:p>
                  </a:txBody>
                  <a:tcPr/>
                </a:tc>
                <a:tc>
                  <a:txBody>
                    <a:bodyPr/>
                    <a:lstStyle/>
                    <a:p>
                      <a:r>
                        <a:rPr lang="da-DK" sz="1200" dirty="0"/>
                        <a:t>189</a:t>
                      </a:r>
                    </a:p>
                  </a:txBody>
                  <a:tcPr/>
                </a:tc>
                <a:extLst>
                  <a:ext uri="{0D108BD9-81ED-4DB2-BD59-A6C34878D82A}">
                    <a16:rowId xmlns:a16="http://schemas.microsoft.com/office/drawing/2014/main" val="99126082"/>
                  </a:ext>
                </a:extLst>
              </a:tr>
            </a:tbl>
          </a:graphicData>
        </a:graphic>
      </p:graphicFrame>
      <p:sp>
        <p:nvSpPr>
          <p:cNvPr id="5" name="Rektangel 4">
            <a:extLst>
              <a:ext uri="{FF2B5EF4-FFF2-40B4-BE49-F238E27FC236}">
                <a16:creationId xmlns:a16="http://schemas.microsoft.com/office/drawing/2014/main" id="{9CBF14E2-6DFC-4B2C-A95D-BCEE5FB7CC7E}"/>
              </a:ext>
            </a:extLst>
          </p:cNvPr>
          <p:cNvSpPr/>
          <p:nvPr/>
        </p:nvSpPr>
        <p:spPr>
          <a:xfrm>
            <a:off x="1115616" y="6080416"/>
            <a:ext cx="7859216" cy="516936"/>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anvendte regler og antal reaktioner.</a:t>
            </a:r>
          </a:p>
          <a:p>
            <a:pPr>
              <a:lnSpc>
                <a:spcPct val="107000"/>
              </a:lnSpc>
              <a:spcAft>
                <a:spcPts val="800"/>
              </a:spcAft>
            </a:pP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41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graphicFrame>
        <p:nvGraphicFramePr>
          <p:cNvPr id="2" name="Tabel 3">
            <a:extLst>
              <a:ext uri="{FF2B5EF4-FFF2-40B4-BE49-F238E27FC236}">
                <a16:creationId xmlns:a16="http://schemas.microsoft.com/office/drawing/2014/main" id="{18E808AD-F7AE-439C-99B9-8431DBD60FF5}"/>
              </a:ext>
            </a:extLst>
          </p:cNvPr>
          <p:cNvGraphicFramePr>
            <a:graphicFrameLocks noGrp="1"/>
          </p:cNvGraphicFramePr>
          <p:nvPr>
            <p:extLst>
              <p:ext uri="{D42A27DB-BD31-4B8C-83A1-F6EECF244321}">
                <p14:modId xmlns:p14="http://schemas.microsoft.com/office/powerpoint/2010/main" val="4192664936"/>
              </p:ext>
            </p:extLst>
          </p:nvPr>
        </p:nvGraphicFramePr>
        <p:xfrm>
          <a:off x="827584" y="1434921"/>
          <a:ext cx="7848871" cy="4754880"/>
        </p:xfrm>
        <a:graphic>
          <a:graphicData uri="http://schemas.openxmlformats.org/drawingml/2006/table">
            <a:tbl>
              <a:tblPr firstRow="1" bandRow="1">
                <a:tableStyleId>{5940675A-B579-460E-94D1-54222C63F5DA}</a:tableStyleId>
              </a:tblPr>
              <a:tblGrid>
                <a:gridCol w="576064">
                  <a:extLst>
                    <a:ext uri="{9D8B030D-6E8A-4147-A177-3AD203B41FA5}">
                      <a16:colId xmlns:a16="http://schemas.microsoft.com/office/drawing/2014/main" val="4004034202"/>
                    </a:ext>
                  </a:extLst>
                </a:gridCol>
                <a:gridCol w="576064">
                  <a:extLst>
                    <a:ext uri="{9D8B030D-6E8A-4147-A177-3AD203B41FA5}">
                      <a16:colId xmlns:a16="http://schemas.microsoft.com/office/drawing/2014/main" val="4188412231"/>
                    </a:ext>
                  </a:extLst>
                </a:gridCol>
                <a:gridCol w="648072">
                  <a:extLst>
                    <a:ext uri="{9D8B030D-6E8A-4147-A177-3AD203B41FA5}">
                      <a16:colId xmlns:a16="http://schemas.microsoft.com/office/drawing/2014/main" val="366653655"/>
                    </a:ext>
                  </a:extLst>
                </a:gridCol>
                <a:gridCol w="6048671">
                  <a:extLst>
                    <a:ext uri="{9D8B030D-6E8A-4147-A177-3AD203B41FA5}">
                      <a16:colId xmlns:a16="http://schemas.microsoft.com/office/drawing/2014/main" val="2386934867"/>
                    </a:ext>
                  </a:extLst>
                </a:gridCol>
              </a:tblGrid>
              <a:tr h="370840">
                <a:tc>
                  <a:txBody>
                    <a:bodyPr/>
                    <a:lstStyle/>
                    <a:p>
                      <a:pPr algn="ctr"/>
                      <a:r>
                        <a:rPr lang="da-DK" sz="1000" b="1" dirty="0"/>
                        <a:t>2013 – 2021</a:t>
                      </a:r>
                    </a:p>
                  </a:txBody>
                  <a:tcPr>
                    <a:solidFill>
                      <a:schemeClr val="bg1">
                        <a:lumMod val="85000"/>
                      </a:schemeClr>
                    </a:solidFill>
                  </a:tcPr>
                </a:tc>
                <a:tc>
                  <a:txBody>
                    <a:bodyPr/>
                    <a:lstStyle/>
                    <a:p>
                      <a:pPr algn="ctr"/>
                      <a:r>
                        <a:rPr lang="da-DK" sz="1000" b="1" dirty="0"/>
                        <a:t>2022</a:t>
                      </a:r>
                    </a:p>
                  </a:txBody>
                  <a:tcPr>
                    <a:solidFill>
                      <a:schemeClr val="bg1">
                        <a:lumMod val="85000"/>
                      </a:schemeClr>
                    </a:solidFill>
                  </a:tcPr>
                </a:tc>
                <a:tc>
                  <a:txBody>
                    <a:bodyPr/>
                    <a:lstStyle/>
                    <a:p>
                      <a:pPr algn="ctr"/>
                      <a:r>
                        <a:rPr lang="da-DK" sz="1000" b="1" dirty="0"/>
                        <a:t>I alt</a:t>
                      </a:r>
                    </a:p>
                  </a:txBody>
                  <a:tcPr>
                    <a:solidFill>
                      <a:schemeClr val="bg1">
                        <a:lumMod val="85000"/>
                      </a:schemeClr>
                    </a:solidFill>
                  </a:tcPr>
                </a:tc>
                <a:tc>
                  <a:txBody>
                    <a:bodyPr/>
                    <a:lstStyle/>
                    <a:p>
                      <a:r>
                        <a:rPr lang="da-DK" sz="1000" b="1" dirty="0"/>
                        <a:t>§6</a:t>
                      </a:r>
                    </a:p>
                  </a:txBody>
                  <a:tcPr>
                    <a:solidFill>
                      <a:schemeClr val="bg1">
                        <a:lumMod val="85000"/>
                      </a:schemeClr>
                    </a:solidFill>
                  </a:tcPr>
                </a:tc>
                <a:extLst>
                  <a:ext uri="{0D108BD9-81ED-4DB2-BD59-A6C34878D82A}">
                    <a16:rowId xmlns:a16="http://schemas.microsoft.com/office/drawing/2014/main" val="2219264632"/>
                  </a:ext>
                </a:extLst>
              </a:tr>
              <a:tr h="187519">
                <a:tc>
                  <a:txBody>
                    <a:bodyPr/>
                    <a:lstStyle/>
                    <a:p>
                      <a:pPr algn="ctr"/>
                      <a:r>
                        <a:rPr lang="da-DK" sz="1000" dirty="0"/>
                        <a:t>67</a:t>
                      </a:r>
                    </a:p>
                  </a:txBody>
                  <a:tcPr/>
                </a:tc>
                <a:tc>
                  <a:txBody>
                    <a:bodyPr/>
                    <a:lstStyle/>
                    <a:p>
                      <a:pPr algn="ctr"/>
                      <a:r>
                        <a:rPr lang="da-DK" sz="1000" dirty="0"/>
                        <a:t>20</a:t>
                      </a:r>
                    </a:p>
                  </a:txBody>
                  <a:tcPr/>
                </a:tc>
                <a:tc>
                  <a:txBody>
                    <a:bodyPr/>
                    <a:lstStyle/>
                    <a:p>
                      <a:pPr algn="ctr"/>
                      <a:r>
                        <a:rPr lang="da-DK" sz="1000" dirty="0"/>
                        <a:t>87</a:t>
                      </a:r>
                    </a:p>
                  </a:txBody>
                  <a:tcPr/>
                </a:tc>
                <a:tc>
                  <a:txBody>
                    <a:bodyPr/>
                    <a:lstStyle/>
                    <a:p>
                      <a:r>
                        <a:rPr lang="da-DK" sz="1000" b="1" dirty="0"/>
                        <a:t>§ 6. </a:t>
                      </a:r>
                      <a:r>
                        <a:rPr lang="da-DK" sz="1000" dirty="0"/>
                        <a:t>Den projekterende af et bygge- og anlægsarbejde skal med sine angivelser i projektet sikre, at reglerne i arbejdsmiljølovgivningen kan overholdes i forbindelse med projektets gennemførelse og det gennemførte projekts vedligeholdelse.</a:t>
                      </a:r>
                    </a:p>
                  </a:txBody>
                  <a:tcPr/>
                </a:tc>
                <a:extLst>
                  <a:ext uri="{0D108BD9-81ED-4DB2-BD59-A6C34878D82A}">
                    <a16:rowId xmlns:a16="http://schemas.microsoft.com/office/drawing/2014/main" val="1149065101"/>
                  </a:ext>
                </a:extLst>
              </a:tr>
              <a:tr h="370840">
                <a:tc>
                  <a:txBody>
                    <a:bodyPr/>
                    <a:lstStyle/>
                    <a:p>
                      <a:pPr algn="ctr"/>
                      <a:r>
                        <a:rPr lang="da-DK" sz="1000" dirty="0"/>
                        <a:t>19</a:t>
                      </a:r>
                    </a:p>
                  </a:txBody>
                  <a:tcPr/>
                </a:tc>
                <a:tc>
                  <a:txBody>
                    <a:bodyPr/>
                    <a:lstStyle/>
                    <a:p>
                      <a:pPr algn="ctr"/>
                      <a:r>
                        <a:rPr lang="da-DK" sz="1000" dirty="0"/>
                        <a:t>9</a:t>
                      </a:r>
                    </a:p>
                  </a:txBody>
                  <a:tcPr/>
                </a:tc>
                <a:tc>
                  <a:txBody>
                    <a:bodyPr/>
                    <a:lstStyle/>
                    <a:p>
                      <a:pPr algn="ctr"/>
                      <a:r>
                        <a:rPr lang="da-DK" sz="1000" dirty="0"/>
                        <a:t>28</a:t>
                      </a:r>
                    </a:p>
                  </a:txBody>
                  <a:tcPr/>
                </a:tc>
                <a:tc>
                  <a:txBody>
                    <a:bodyPr/>
                    <a:lstStyle/>
                    <a:p>
                      <a:r>
                        <a:rPr lang="da-DK" sz="1000" dirty="0"/>
                        <a:t>Stk. 2. Den projekterende skal i forbindelse med undersøgelse og udarbejdelse af et projekt til et bygge- og anlægsarbejde tage hensyn til de generelle principper for forebyggelse på området sikkerhed og sundhed, som er omhandlet i bilag 2 herunder navnlig:</a:t>
                      </a:r>
                    </a:p>
                    <a:p>
                      <a:r>
                        <a:rPr lang="da-DK" sz="1000" dirty="0"/>
                        <a:t>i forbindelse med arkitektoniske, tekniske og/eller organisatoriske valg med henblik på planlægningen af de forskellige arbejder eller arbejdsfaser, som skal udføres samtidigt eller efter hinanden og</a:t>
                      </a:r>
                    </a:p>
                    <a:p>
                      <a:r>
                        <a:rPr lang="da-DK" sz="1000" dirty="0"/>
                        <a:t>i forbindelse med vurderingen af den periode, som skal afsættes til udførelsen af de forskellige arbejder eller arbejdsfaser.</a:t>
                      </a:r>
                    </a:p>
                  </a:txBody>
                  <a:tcPr/>
                </a:tc>
                <a:extLst>
                  <a:ext uri="{0D108BD9-81ED-4DB2-BD59-A6C34878D82A}">
                    <a16:rowId xmlns:a16="http://schemas.microsoft.com/office/drawing/2014/main" val="2346972770"/>
                  </a:ext>
                </a:extLst>
              </a:tr>
              <a:tr h="370840">
                <a:tc>
                  <a:txBody>
                    <a:bodyPr/>
                    <a:lstStyle/>
                    <a:p>
                      <a:pPr algn="ctr"/>
                      <a:r>
                        <a:rPr lang="da-DK" sz="1000" dirty="0"/>
                        <a:t>16</a:t>
                      </a:r>
                    </a:p>
                  </a:txBody>
                  <a:tcPr/>
                </a:tc>
                <a:tc>
                  <a:txBody>
                    <a:bodyPr/>
                    <a:lstStyle/>
                    <a:p>
                      <a:pPr algn="ctr"/>
                      <a:r>
                        <a:rPr lang="da-DK" sz="1000" dirty="0"/>
                        <a:t>0</a:t>
                      </a:r>
                    </a:p>
                  </a:txBody>
                  <a:tcPr/>
                </a:tc>
                <a:tc>
                  <a:txBody>
                    <a:bodyPr/>
                    <a:lstStyle/>
                    <a:p>
                      <a:pPr algn="ctr"/>
                      <a:r>
                        <a:rPr lang="da-DK" sz="1000" dirty="0"/>
                        <a:t>16</a:t>
                      </a:r>
                    </a:p>
                  </a:txBody>
                  <a:tcPr/>
                </a:tc>
                <a:tc>
                  <a:txBody>
                    <a:bodyPr/>
                    <a:lstStyle/>
                    <a:p>
                      <a:r>
                        <a:rPr lang="da-DK" sz="1000" dirty="0"/>
                        <a:t>Stk. 3. På baggrund af vurderingen i stk. 1 skal den projekterende af et bygge- eller anlægsarbejde angive i projektet, af hensyn til det sikkerheds- og sundhedsmæssige ved de arbejdsprocesser, arbejdsmetoder, materialer, konstruktioner m.v., som foreskrives, eller som forudsættes anvendt, hvorledes de enkelte arbejder eller arbejdsfaser skal tilrettelægges i forhold til hinanden, så arbejdet kan foregå sikkerheds- og sundhedsmæssigt fuldt forsvarligt.</a:t>
                      </a:r>
                    </a:p>
                  </a:txBody>
                  <a:tcPr/>
                </a:tc>
                <a:extLst>
                  <a:ext uri="{0D108BD9-81ED-4DB2-BD59-A6C34878D82A}">
                    <a16:rowId xmlns:a16="http://schemas.microsoft.com/office/drawing/2014/main" val="3672017790"/>
                  </a:ext>
                </a:extLst>
              </a:tr>
              <a:tr h="370840">
                <a:tc>
                  <a:txBody>
                    <a:bodyPr/>
                    <a:lstStyle/>
                    <a:p>
                      <a:pPr algn="ctr"/>
                      <a:r>
                        <a:rPr lang="da-DK" sz="1000" dirty="0"/>
                        <a:t>1</a:t>
                      </a:r>
                    </a:p>
                  </a:txBody>
                  <a:tcPr/>
                </a:tc>
                <a:tc>
                  <a:txBody>
                    <a:bodyPr/>
                    <a:lstStyle/>
                    <a:p>
                      <a:pPr algn="ctr"/>
                      <a:r>
                        <a:rPr lang="da-DK" sz="1000" dirty="0"/>
                        <a:t>0</a:t>
                      </a:r>
                    </a:p>
                  </a:txBody>
                  <a:tcPr/>
                </a:tc>
                <a:tc>
                  <a:txBody>
                    <a:bodyPr/>
                    <a:lstStyle/>
                    <a:p>
                      <a:pPr algn="ctr"/>
                      <a:r>
                        <a:rPr lang="da-DK" sz="1000" dirty="0"/>
                        <a:t>1</a:t>
                      </a:r>
                    </a:p>
                  </a:txBody>
                  <a:tcPr/>
                </a:tc>
                <a:tc>
                  <a:txBody>
                    <a:bodyPr/>
                    <a:lstStyle/>
                    <a:p>
                      <a:r>
                        <a:rPr lang="da-DK" sz="1000" dirty="0"/>
                        <a:t>Stk. 4. Den projekterende af et bygge- eller anlægsarbejde skal sørge for, at bygherrens koordinatorer for sikkerhed og sundhed under udarbejdelsen af byggeprojektet, jf. bekendtgørelsen om bygherrens pligter, inddrages i den projekterendes overvejelser og får adgang til de relevante dele af projektmaterialet vedrørende stk. 1 - 3. Koordinator skal inddrages, når projekteringen efter aftale med bygherren igangsættes samt herefter i nødvendigt omfang under projekteringen.</a:t>
                      </a:r>
                    </a:p>
                  </a:txBody>
                  <a:tcPr/>
                </a:tc>
                <a:extLst>
                  <a:ext uri="{0D108BD9-81ED-4DB2-BD59-A6C34878D82A}">
                    <a16:rowId xmlns:a16="http://schemas.microsoft.com/office/drawing/2014/main" val="1429752029"/>
                  </a:ext>
                </a:extLst>
              </a:tr>
              <a:tr h="370840">
                <a:tc>
                  <a:txBody>
                    <a:bodyPr/>
                    <a:lstStyle/>
                    <a:p>
                      <a:pPr algn="ctr"/>
                      <a:r>
                        <a:rPr lang="da-DK" sz="1000" dirty="0"/>
                        <a:t>1</a:t>
                      </a:r>
                    </a:p>
                  </a:txBody>
                  <a:tcPr/>
                </a:tc>
                <a:tc>
                  <a:txBody>
                    <a:bodyPr/>
                    <a:lstStyle/>
                    <a:p>
                      <a:pPr algn="ctr"/>
                      <a:r>
                        <a:rPr lang="da-DK" sz="1000" dirty="0"/>
                        <a:t>1</a:t>
                      </a:r>
                    </a:p>
                  </a:txBody>
                  <a:tcPr/>
                </a:tc>
                <a:tc>
                  <a:txBody>
                    <a:bodyPr/>
                    <a:lstStyle/>
                    <a:p>
                      <a:pPr algn="ctr"/>
                      <a:r>
                        <a:rPr lang="da-DK" sz="1000" dirty="0"/>
                        <a:t>2</a:t>
                      </a:r>
                    </a:p>
                  </a:txBody>
                  <a:tcPr/>
                </a:tc>
                <a:tc>
                  <a:txBody>
                    <a:bodyPr/>
                    <a:lstStyle/>
                    <a:p>
                      <a:r>
                        <a:rPr lang="da-DK" sz="1000" dirty="0"/>
                        <a:t>Stk. 5. Den projekterende af et teknisk hjælpemiddel eller et produktionsanlæg, skal med sine angivelser i projektet sikre, at reglerne i arbejdsmiljølovgivningen kan overholdes i forbindelse med projektets gennemførelse, det færdige produkt samt tage højde for forudseelige risici i forbindelse med driften heraf.</a:t>
                      </a:r>
                    </a:p>
                  </a:txBody>
                  <a:tcPr/>
                </a:tc>
                <a:extLst>
                  <a:ext uri="{0D108BD9-81ED-4DB2-BD59-A6C34878D82A}">
                    <a16:rowId xmlns:a16="http://schemas.microsoft.com/office/drawing/2014/main" val="1628017537"/>
                  </a:ext>
                </a:extLst>
              </a:tr>
              <a:tr h="370840">
                <a:tc>
                  <a:txBody>
                    <a:bodyPr/>
                    <a:lstStyle/>
                    <a:p>
                      <a:pPr algn="ctr"/>
                      <a:r>
                        <a:rPr lang="da-DK" sz="1000" dirty="0"/>
                        <a:t>0</a:t>
                      </a:r>
                    </a:p>
                  </a:txBody>
                  <a:tcPr/>
                </a:tc>
                <a:tc>
                  <a:txBody>
                    <a:bodyPr/>
                    <a:lstStyle/>
                    <a:p>
                      <a:pPr algn="ctr"/>
                      <a:r>
                        <a:rPr lang="da-DK" sz="1000" dirty="0"/>
                        <a:t>0</a:t>
                      </a:r>
                    </a:p>
                  </a:txBody>
                  <a:tcPr/>
                </a:tc>
                <a:tc>
                  <a:txBody>
                    <a:bodyPr/>
                    <a:lstStyle/>
                    <a:p>
                      <a:pPr algn="ctr"/>
                      <a:r>
                        <a:rPr lang="da-DK" sz="1000" dirty="0"/>
                        <a:t>0</a:t>
                      </a:r>
                    </a:p>
                  </a:txBody>
                  <a:tcPr/>
                </a:tc>
                <a:tc>
                  <a:txBody>
                    <a:bodyPr/>
                    <a:lstStyle/>
                    <a:p>
                      <a:r>
                        <a:rPr lang="da-DK" sz="1000" dirty="0"/>
                        <a:t>Stk. 6. Den projekterende skal ved projekteringen tage hensyn til de anvisninger, der kommer fra bygherrens koordinator.</a:t>
                      </a:r>
                    </a:p>
                  </a:txBody>
                  <a:tcPr/>
                </a:tc>
                <a:extLst>
                  <a:ext uri="{0D108BD9-81ED-4DB2-BD59-A6C34878D82A}">
                    <a16:rowId xmlns:a16="http://schemas.microsoft.com/office/drawing/2014/main" val="3526350459"/>
                  </a:ext>
                </a:extLst>
              </a:tr>
            </a:tbl>
          </a:graphicData>
        </a:graphic>
      </p:graphicFrame>
      <p:sp>
        <p:nvSpPr>
          <p:cNvPr id="6" name="Rektangel 5">
            <a:extLst>
              <a:ext uri="{FF2B5EF4-FFF2-40B4-BE49-F238E27FC236}">
                <a16:creationId xmlns:a16="http://schemas.microsoft.com/office/drawing/2014/main" id="{50B0099D-FEBF-4E1B-BF44-3B3F3D23F298}"/>
              </a:ext>
            </a:extLst>
          </p:cNvPr>
          <p:cNvSpPr/>
          <p:nvPr/>
        </p:nvSpPr>
        <p:spPr>
          <a:xfrm>
            <a:off x="755575" y="6224432"/>
            <a:ext cx="7859216" cy="516936"/>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antal reaktioner fordelt på §6.</a:t>
            </a:r>
          </a:p>
          <a:p>
            <a:pPr>
              <a:lnSpc>
                <a:spcPct val="107000"/>
              </a:lnSpc>
              <a:spcAft>
                <a:spcPts val="800"/>
              </a:spcAft>
            </a:pP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16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8229600" cy="1143000"/>
          </a:xfrm>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A8156DF0-258B-4FE0-B798-3707B8EE1B0C}"/>
              </a:ext>
            </a:extLst>
          </p:cNvPr>
          <p:cNvSpPr/>
          <p:nvPr/>
        </p:nvSpPr>
        <p:spPr>
          <a:xfrm>
            <a:off x="434509" y="6359670"/>
            <a:ext cx="7859216" cy="516936"/>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aktør med projekteringsansvar, anvendte regler, reaktionstyper.</a:t>
            </a:r>
          </a:p>
          <a:p>
            <a:pPr>
              <a:lnSpc>
                <a:spcPct val="107000"/>
              </a:lnSpc>
              <a:spcAft>
                <a:spcPts val="800"/>
              </a:spcAft>
            </a:pP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el 4">
            <a:extLst>
              <a:ext uri="{FF2B5EF4-FFF2-40B4-BE49-F238E27FC236}">
                <a16:creationId xmlns:a16="http://schemas.microsoft.com/office/drawing/2014/main" id="{FA88882C-6634-4C0C-AA11-CC9F6819BCBC}"/>
              </a:ext>
            </a:extLst>
          </p:cNvPr>
          <p:cNvGraphicFramePr>
            <a:graphicFrameLocks noGrp="1"/>
          </p:cNvGraphicFramePr>
          <p:nvPr>
            <p:extLst>
              <p:ext uri="{D42A27DB-BD31-4B8C-83A1-F6EECF244321}">
                <p14:modId xmlns:p14="http://schemas.microsoft.com/office/powerpoint/2010/main" val="2000602400"/>
              </p:ext>
            </p:extLst>
          </p:nvPr>
        </p:nvGraphicFramePr>
        <p:xfrm>
          <a:off x="457200" y="1256686"/>
          <a:ext cx="8147250" cy="5018902"/>
        </p:xfrm>
        <a:graphic>
          <a:graphicData uri="http://schemas.openxmlformats.org/drawingml/2006/table">
            <a:tbl>
              <a:tblPr firstRow="1" bandRow="1">
                <a:tableStyleId>{5940675A-B579-460E-94D1-54222C63F5DA}</a:tableStyleId>
              </a:tblPr>
              <a:tblGrid>
                <a:gridCol w="905250">
                  <a:extLst>
                    <a:ext uri="{9D8B030D-6E8A-4147-A177-3AD203B41FA5}">
                      <a16:colId xmlns:a16="http://schemas.microsoft.com/office/drawing/2014/main" val="597535593"/>
                    </a:ext>
                  </a:extLst>
                </a:gridCol>
                <a:gridCol w="905250">
                  <a:extLst>
                    <a:ext uri="{9D8B030D-6E8A-4147-A177-3AD203B41FA5}">
                      <a16:colId xmlns:a16="http://schemas.microsoft.com/office/drawing/2014/main" val="2022864543"/>
                    </a:ext>
                  </a:extLst>
                </a:gridCol>
                <a:gridCol w="905250">
                  <a:extLst>
                    <a:ext uri="{9D8B030D-6E8A-4147-A177-3AD203B41FA5}">
                      <a16:colId xmlns:a16="http://schemas.microsoft.com/office/drawing/2014/main" val="1141071242"/>
                    </a:ext>
                  </a:extLst>
                </a:gridCol>
                <a:gridCol w="822986">
                  <a:extLst>
                    <a:ext uri="{9D8B030D-6E8A-4147-A177-3AD203B41FA5}">
                      <a16:colId xmlns:a16="http://schemas.microsoft.com/office/drawing/2014/main" val="264002680"/>
                    </a:ext>
                  </a:extLst>
                </a:gridCol>
                <a:gridCol w="987514">
                  <a:extLst>
                    <a:ext uri="{9D8B030D-6E8A-4147-A177-3AD203B41FA5}">
                      <a16:colId xmlns:a16="http://schemas.microsoft.com/office/drawing/2014/main" val="591340543"/>
                    </a:ext>
                  </a:extLst>
                </a:gridCol>
                <a:gridCol w="905250">
                  <a:extLst>
                    <a:ext uri="{9D8B030D-6E8A-4147-A177-3AD203B41FA5}">
                      <a16:colId xmlns:a16="http://schemas.microsoft.com/office/drawing/2014/main" val="2112186923"/>
                    </a:ext>
                  </a:extLst>
                </a:gridCol>
                <a:gridCol w="905250">
                  <a:extLst>
                    <a:ext uri="{9D8B030D-6E8A-4147-A177-3AD203B41FA5}">
                      <a16:colId xmlns:a16="http://schemas.microsoft.com/office/drawing/2014/main" val="1547262002"/>
                    </a:ext>
                  </a:extLst>
                </a:gridCol>
                <a:gridCol w="905250">
                  <a:extLst>
                    <a:ext uri="{9D8B030D-6E8A-4147-A177-3AD203B41FA5}">
                      <a16:colId xmlns:a16="http://schemas.microsoft.com/office/drawing/2014/main" val="1118679158"/>
                    </a:ext>
                  </a:extLst>
                </a:gridCol>
                <a:gridCol w="905250">
                  <a:extLst>
                    <a:ext uri="{9D8B030D-6E8A-4147-A177-3AD203B41FA5}">
                      <a16:colId xmlns:a16="http://schemas.microsoft.com/office/drawing/2014/main" val="4271604876"/>
                    </a:ext>
                  </a:extLst>
                </a:gridCol>
              </a:tblGrid>
              <a:tr h="504056">
                <a:tc>
                  <a:txBody>
                    <a:bodyPr/>
                    <a:lstStyle/>
                    <a:p>
                      <a:r>
                        <a:rPr lang="da-DK" sz="900" dirty="0"/>
                        <a:t>Anvendte regler /</a:t>
                      </a:r>
                    </a:p>
                    <a:p>
                      <a:r>
                        <a:rPr lang="da-DK" sz="900" dirty="0"/>
                        <a:t>Aktør</a:t>
                      </a:r>
                    </a:p>
                  </a:txBody>
                  <a:tcPr/>
                </a:tc>
                <a:tc>
                  <a:txBody>
                    <a:bodyPr/>
                    <a:lstStyle/>
                    <a:p>
                      <a:r>
                        <a:rPr lang="da-DK" sz="900" dirty="0"/>
                        <a:t>§2,</a:t>
                      </a:r>
                    </a:p>
                    <a:p>
                      <a:r>
                        <a:rPr lang="da-DK" sz="900" dirty="0"/>
                        <a:t>I alt: 2+2: 4</a:t>
                      </a:r>
                    </a:p>
                    <a:p>
                      <a:r>
                        <a:rPr lang="da-DK" sz="900" dirty="0"/>
                        <a:t>2,1 %</a:t>
                      </a:r>
                    </a:p>
                  </a:txBody>
                  <a:tcPr/>
                </a:tc>
                <a:tc>
                  <a:txBody>
                    <a:bodyPr/>
                    <a:lstStyle/>
                    <a:p>
                      <a:r>
                        <a:rPr lang="da-DK" sz="900" dirty="0"/>
                        <a:t>§4</a:t>
                      </a:r>
                    </a:p>
                    <a:p>
                      <a:r>
                        <a:rPr lang="da-DK" sz="900" dirty="0"/>
                        <a:t>I alt: 13+6: 19</a:t>
                      </a:r>
                    </a:p>
                    <a:p>
                      <a:r>
                        <a:rPr lang="da-DK" sz="900" dirty="0"/>
                        <a:t>10 %</a:t>
                      </a:r>
                    </a:p>
                  </a:txBody>
                  <a:tcPr/>
                </a:tc>
                <a:tc>
                  <a:txBody>
                    <a:bodyPr/>
                    <a:lstStyle/>
                    <a:p>
                      <a:r>
                        <a:rPr lang="da-DK" sz="900" dirty="0"/>
                        <a:t>§5</a:t>
                      </a:r>
                    </a:p>
                    <a:p>
                      <a:r>
                        <a:rPr lang="da-DK" sz="900" dirty="0"/>
                        <a:t>I alt: 1+0: 1</a:t>
                      </a:r>
                    </a:p>
                    <a:p>
                      <a:r>
                        <a:rPr lang="da-DK" sz="900" dirty="0"/>
                        <a:t>0,5 %</a:t>
                      </a:r>
                    </a:p>
                  </a:txBody>
                  <a:tcPr/>
                </a:tc>
                <a:tc>
                  <a:txBody>
                    <a:bodyPr/>
                    <a:lstStyle/>
                    <a:p>
                      <a:r>
                        <a:rPr lang="da-DK" sz="900" dirty="0"/>
                        <a:t>§6</a:t>
                      </a:r>
                    </a:p>
                    <a:p>
                      <a:r>
                        <a:rPr lang="da-DK" sz="900" dirty="0"/>
                        <a:t>I alt: 90+30: 120</a:t>
                      </a:r>
                    </a:p>
                    <a:p>
                      <a:r>
                        <a:rPr lang="da-DK" sz="900" dirty="0"/>
                        <a:t>63,5 %</a:t>
                      </a:r>
                    </a:p>
                  </a:txBody>
                  <a:tcPr/>
                </a:tc>
                <a:tc>
                  <a:txBody>
                    <a:bodyPr/>
                    <a:lstStyle/>
                    <a:p>
                      <a:r>
                        <a:rPr lang="da-DK" sz="900" dirty="0"/>
                        <a:t>§7</a:t>
                      </a:r>
                    </a:p>
                    <a:p>
                      <a:r>
                        <a:rPr lang="da-DK" sz="900" dirty="0"/>
                        <a:t>I alt: 12+5: 17</a:t>
                      </a:r>
                    </a:p>
                    <a:p>
                      <a:r>
                        <a:rPr lang="da-DK" sz="900" dirty="0"/>
                        <a:t>9,0 %</a:t>
                      </a:r>
                    </a:p>
                  </a:txBody>
                  <a:tcPr/>
                </a:tc>
                <a:tc>
                  <a:txBody>
                    <a:bodyPr/>
                    <a:lstStyle/>
                    <a:p>
                      <a:r>
                        <a:rPr lang="da-DK" sz="900" dirty="0"/>
                        <a:t>§8</a:t>
                      </a:r>
                    </a:p>
                    <a:p>
                      <a:r>
                        <a:rPr lang="da-DK" sz="900" dirty="0"/>
                        <a:t>I alt: 4+1: 5</a:t>
                      </a:r>
                    </a:p>
                    <a:p>
                      <a:r>
                        <a:rPr lang="da-DK" sz="900" dirty="0"/>
                        <a:t>2,6 %</a:t>
                      </a:r>
                    </a:p>
                  </a:txBody>
                  <a:tcPr/>
                </a:tc>
                <a:tc>
                  <a:txBody>
                    <a:bodyPr/>
                    <a:lstStyle/>
                    <a:p>
                      <a:r>
                        <a:rPr lang="da-DK" sz="900" dirty="0"/>
                        <a:t>§10</a:t>
                      </a:r>
                    </a:p>
                    <a:p>
                      <a:r>
                        <a:rPr lang="da-DK" sz="900" dirty="0"/>
                        <a:t>I alt: 11+1: 12</a:t>
                      </a:r>
                    </a:p>
                    <a:p>
                      <a:r>
                        <a:rPr lang="da-DK" sz="900" dirty="0"/>
                        <a:t>6,3 %</a:t>
                      </a:r>
                    </a:p>
                  </a:txBody>
                  <a:tcPr/>
                </a:tc>
                <a:tc>
                  <a:txBody>
                    <a:bodyPr/>
                    <a:lstStyle/>
                    <a:p>
                      <a:r>
                        <a:rPr lang="da-DK" sz="900" dirty="0"/>
                        <a:t>§11</a:t>
                      </a:r>
                    </a:p>
                    <a:p>
                      <a:r>
                        <a:rPr lang="da-DK" sz="900" dirty="0"/>
                        <a:t>I alt: 6+1: 7</a:t>
                      </a:r>
                    </a:p>
                    <a:p>
                      <a:r>
                        <a:rPr lang="da-DK" sz="900" dirty="0"/>
                        <a:t>3,7 %</a:t>
                      </a:r>
                    </a:p>
                  </a:txBody>
                  <a:tcPr/>
                </a:tc>
                <a:extLst>
                  <a:ext uri="{0D108BD9-81ED-4DB2-BD59-A6C34878D82A}">
                    <a16:rowId xmlns:a16="http://schemas.microsoft.com/office/drawing/2014/main" val="3736538455"/>
                  </a:ext>
                </a:extLst>
              </a:tr>
              <a:tr h="674366">
                <a:tc>
                  <a:txBody>
                    <a:bodyPr/>
                    <a:lstStyle/>
                    <a:p>
                      <a:r>
                        <a:rPr lang="da-DK" sz="900" dirty="0" err="1"/>
                        <a:t>Total-entreprenør</a:t>
                      </a:r>
                      <a:endParaRPr lang="da-DK" sz="900" dirty="0"/>
                    </a:p>
                  </a:txBody>
                  <a:tcPr/>
                </a:tc>
                <a:tc>
                  <a:txBody>
                    <a:bodyPr/>
                    <a:lstStyle/>
                    <a:p>
                      <a:r>
                        <a:rPr lang="da-DK" sz="900" b="1" dirty="0">
                          <a:solidFill>
                            <a:srgbClr val="FF0000"/>
                          </a:solidFill>
                        </a:rPr>
                        <a:t>STP: 2 </a:t>
                      </a:r>
                    </a:p>
                    <a:p>
                      <a:r>
                        <a:rPr lang="da-DK" sz="900" dirty="0"/>
                        <a:t>P:</a:t>
                      </a:r>
                    </a:p>
                    <a:p>
                      <a:r>
                        <a:rPr lang="da-DK" sz="900" dirty="0"/>
                        <a:t>AUH:</a:t>
                      </a:r>
                    </a:p>
                    <a:p>
                      <a:r>
                        <a:rPr lang="da-DK" sz="900" dirty="0"/>
                        <a:t>V:</a:t>
                      </a:r>
                    </a:p>
                  </a:txBody>
                  <a:tcPr/>
                </a:tc>
                <a:tc>
                  <a:txBody>
                    <a:bodyPr/>
                    <a:lstStyle/>
                    <a:p>
                      <a:r>
                        <a:rPr lang="da-DK" sz="900" b="1" dirty="0">
                          <a:solidFill>
                            <a:srgbClr val="FF0000"/>
                          </a:solidFill>
                        </a:rPr>
                        <a:t>STP: 3</a:t>
                      </a:r>
                    </a:p>
                    <a:p>
                      <a:r>
                        <a:rPr lang="da-DK" sz="900" dirty="0"/>
                        <a:t>P:</a:t>
                      </a:r>
                    </a:p>
                    <a:p>
                      <a:r>
                        <a:rPr lang="da-DK" sz="900" b="1" dirty="0">
                          <a:solidFill>
                            <a:srgbClr val="FF0000"/>
                          </a:solidFill>
                        </a:rPr>
                        <a:t>AUH: 2+1: 3</a:t>
                      </a:r>
                    </a:p>
                    <a:p>
                      <a:r>
                        <a:rPr lang="da-DK" sz="900" dirty="0"/>
                        <a:t>V:</a:t>
                      </a:r>
                    </a:p>
                  </a:txBody>
                  <a:tcPr/>
                </a:tc>
                <a:tc>
                  <a:txBody>
                    <a:bodyPr/>
                    <a:lstStyle/>
                    <a:p>
                      <a:r>
                        <a:rPr lang="da-DK" sz="900" dirty="0"/>
                        <a:t>STP:</a:t>
                      </a:r>
                    </a:p>
                    <a:p>
                      <a:r>
                        <a:rPr lang="da-DK" sz="900" dirty="0"/>
                        <a:t>P:</a:t>
                      </a:r>
                    </a:p>
                    <a:p>
                      <a:r>
                        <a:rPr lang="da-DK" sz="900" dirty="0"/>
                        <a:t>AUH:</a:t>
                      </a:r>
                    </a:p>
                    <a:p>
                      <a:r>
                        <a:rPr lang="da-DK" sz="900" dirty="0"/>
                        <a:t>V:</a:t>
                      </a:r>
                    </a:p>
                  </a:txBody>
                  <a:tcPr/>
                </a:tc>
                <a:tc>
                  <a:txBody>
                    <a:bodyPr/>
                    <a:lstStyle/>
                    <a:p>
                      <a:r>
                        <a:rPr lang="da-DK" sz="900" b="1" dirty="0">
                          <a:solidFill>
                            <a:srgbClr val="FF0000"/>
                          </a:solidFill>
                        </a:rPr>
                        <a:t>STP: 30+17: 47</a:t>
                      </a:r>
                    </a:p>
                    <a:p>
                      <a:r>
                        <a:rPr lang="da-DK" sz="900" b="1" dirty="0">
                          <a:solidFill>
                            <a:srgbClr val="FF0000"/>
                          </a:solidFill>
                        </a:rPr>
                        <a:t>P: 2</a:t>
                      </a:r>
                    </a:p>
                    <a:p>
                      <a:r>
                        <a:rPr lang="da-DK" sz="900" b="1" dirty="0">
                          <a:solidFill>
                            <a:srgbClr val="FF0000"/>
                          </a:solidFill>
                        </a:rPr>
                        <a:t>AUH: 4+1: 5</a:t>
                      </a:r>
                    </a:p>
                    <a:p>
                      <a:r>
                        <a:rPr lang="da-DK" sz="900" dirty="0"/>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3 +1: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V: 1</a:t>
                      </a:r>
                      <a:r>
                        <a:rPr kumimoji="0" lang="da-DK" sz="900" b="0" i="0" u="none" strike="noStrike" kern="1200" cap="none" spc="0" normalizeH="0" baseline="0" noProof="0" dirty="0">
                          <a:ln>
                            <a:noFill/>
                          </a:ln>
                          <a:solidFill>
                            <a:prstClr val="black"/>
                          </a:solidFill>
                          <a:effectLst/>
                          <a:uLnTx/>
                          <a:uFillTx/>
                          <a:latin typeface="Calibri"/>
                          <a:ea typeface="+mn-ea"/>
                          <a:cs typeface="+mn-cs"/>
                        </a:rPr>
                        <a:t> </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V: 1</a:t>
                      </a:r>
                      <a:endParaRPr lang="da-DK" sz="900" b="1" dirty="0">
                        <a:solidFill>
                          <a:srgbClr val="FF0000"/>
                        </a:solidFill>
                      </a:endParaRPr>
                    </a:p>
                  </a:txBody>
                  <a:tcPr/>
                </a:tc>
                <a:extLst>
                  <a:ext uri="{0D108BD9-81ED-4DB2-BD59-A6C34878D82A}">
                    <a16:rowId xmlns:a16="http://schemas.microsoft.com/office/drawing/2014/main" val="1802588120"/>
                  </a:ext>
                </a:extLst>
              </a:tr>
              <a:tr h="617211">
                <a:tc>
                  <a:txBody>
                    <a:bodyPr/>
                    <a:lstStyle/>
                    <a:p>
                      <a:r>
                        <a:rPr lang="da-DK" sz="900" dirty="0"/>
                        <a:t>Arkitekt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P: 0+1: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P: 1+2: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9+2: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extLst>
                  <a:ext uri="{0D108BD9-81ED-4DB2-BD59-A6C34878D82A}">
                    <a16:rowId xmlns:a16="http://schemas.microsoft.com/office/drawing/2014/main" val="3419926160"/>
                  </a:ext>
                </a:extLst>
              </a:tr>
              <a:tr h="617211">
                <a:tc>
                  <a:txBody>
                    <a:bodyPr/>
                    <a:lstStyle/>
                    <a:p>
                      <a:r>
                        <a:rPr lang="da-DK" sz="900" dirty="0"/>
                        <a:t>Ingeniør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2+2: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13+3: 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5+3: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1+1: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0+1: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2+1: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extLst>
                  <a:ext uri="{0D108BD9-81ED-4DB2-BD59-A6C34878D82A}">
                    <a16:rowId xmlns:a16="http://schemas.microsoft.com/office/drawing/2014/main" val="1075542749"/>
                  </a:ext>
                </a:extLst>
              </a:tr>
              <a:tr h="617211">
                <a:tc>
                  <a:txBody>
                    <a:bodyPr/>
                    <a:lstStyle/>
                    <a:p>
                      <a:r>
                        <a:rPr lang="da-DK" sz="900" dirty="0"/>
                        <a:t>Rådgiver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0+2: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1+1: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extLst>
                  <a:ext uri="{0D108BD9-81ED-4DB2-BD59-A6C34878D82A}">
                    <a16:rowId xmlns:a16="http://schemas.microsoft.com/office/drawing/2014/main" val="3706662236"/>
                  </a:ext>
                </a:extLst>
              </a:tr>
              <a:tr h="617211">
                <a:tc>
                  <a:txBody>
                    <a:bodyPr/>
                    <a:lstStyle/>
                    <a:p>
                      <a:r>
                        <a:rPr lang="da-DK" sz="900" dirty="0"/>
                        <a:t>Bygherre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3+1: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extLst>
                  <a:ext uri="{0D108BD9-81ED-4DB2-BD59-A6C34878D82A}">
                    <a16:rowId xmlns:a16="http://schemas.microsoft.com/office/drawing/2014/main" val="2880099270"/>
                  </a:ext>
                </a:extLst>
              </a:tr>
              <a:tr h="617211">
                <a:tc>
                  <a:txBody>
                    <a:bodyPr/>
                    <a:lstStyle/>
                    <a:p>
                      <a:r>
                        <a:rPr lang="da-DK" sz="900" dirty="0"/>
                        <a:t>Totalrådgiver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 1+1: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1+1: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1+1: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3+1: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AUH: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0+1: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extLst>
                  <a:ext uri="{0D108BD9-81ED-4DB2-BD59-A6C34878D82A}">
                    <a16:rowId xmlns:a16="http://schemas.microsoft.com/office/drawing/2014/main" val="2605504295"/>
                  </a:ext>
                </a:extLst>
              </a:tr>
              <a:tr h="617211">
                <a:tc>
                  <a:txBody>
                    <a:bodyPr/>
                    <a:lstStyle/>
                    <a:p>
                      <a:r>
                        <a:rPr lang="da-DK" sz="900" dirty="0"/>
                        <a:t>Entreprenør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0+1: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1+2: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0000"/>
                          </a:solidFill>
                          <a:effectLst/>
                          <a:uLnTx/>
                          <a:uFillTx/>
                          <a:latin typeface="Calibri"/>
                          <a:ea typeface="+mn-ea"/>
                          <a:cs typeface="+mn-cs"/>
                        </a:rPr>
                        <a:t>STP: 0+2: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black"/>
                          </a:solidFill>
                          <a:effectLst/>
                          <a:uLnTx/>
                          <a:uFillTx/>
                          <a:latin typeface="Calibri"/>
                          <a:ea typeface="+mn-ea"/>
                          <a:cs typeface="+mn-cs"/>
                        </a:rPr>
                        <a:t>V:</a:t>
                      </a:r>
                      <a:endParaRPr lang="da-DK"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STP: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AUH: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Calibri"/>
                          <a:ea typeface="+mn-ea"/>
                          <a:cs typeface="+mn-cs"/>
                        </a:rPr>
                        <a:t>V:</a:t>
                      </a:r>
                      <a:endParaRPr lang="da-DK" sz="900" dirty="0"/>
                    </a:p>
                  </a:txBody>
                  <a:tcPr/>
                </a:tc>
                <a:extLst>
                  <a:ext uri="{0D108BD9-81ED-4DB2-BD59-A6C34878D82A}">
                    <a16:rowId xmlns:a16="http://schemas.microsoft.com/office/drawing/2014/main" val="1755229760"/>
                  </a:ext>
                </a:extLst>
              </a:tr>
            </a:tbl>
          </a:graphicData>
        </a:graphic>
      </p:graphicFrame>
    </p:spTree>
    <p:extLst>
      <p:ext uri="{BB962C8B-B14F-4D97-AF65-F5344CB8AC3E}">
        <p14:creationId xmlns:p14="http://schemas.microsoft.com/office/powerpoint/2010/main" val="19366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graphicFrame>
        <p:nvGraphicFramePr>
          <p:cNvPr id="7" name="Tabel 7">
            <a:extLst>
              <a:ext uri="{FF2B5EF4-FFF2-40B4-BE49-F238E27FC236}">
                <a16:creationId xmlns:a16="http://schemas.microsoft.com/office/drawing/2014/main" id="{2D53D479-40E6-46D2-A2EB-1C38A17328AD}"/>
              </a:ext>
            </a:extLst>
          </p:cNvPr>
          <p:cNvGraphicFramePr>
            <a:graphicFrameLocks noGrp="1"/>
          </p:cNvGraphicFramePr>
          <p:nvPr>
            <p:extLst>
              <p:ext uri="{D42A27DB-BD31-4B8C-83A1-F6EECF244321}">
                <p14:modId xmlns:p14="http://schemas.microsoft.com/office/powerpoint/2010/main" val="2362617007"/>
              </p:ext>
            </p:extLst>
          </p:nvPr>
        </p:nvGraphicFramePr>
        <p:xfrm>
          <a:off x="1340519" y="2870944"/>
          <a:ext cx="6096000" cy="185420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1759328433"/>
                    </a:ext>
                  </a:extLst>
                </a:gridCol>
                <a:gridCol w="1016000">
                  <a:extLst>
                    <a:ext uri="{9D8B030D-6E8A-4147-A177-3AD203B41FA5}">
                      <a16:colId xmlns:a16="http://schemas.microsoft.com/office/drawing/2014/main" val="1038457592"/>
                    </a:ext>
                  </a:extLst>
                </a:gridCol>
                <a:gridCol w="1016000">
                  <a:extLst>
                    <a:ext uri="{9D8B030D-6E8A-4147-A177-3AD203B41FA5}">
                      <a16:colId xmlns:a16="http://schemas.microsoft.com/office/drawing/2014/main" val="2630537560"/>
                    </a:ext>
                  </a:extLst>
                </a:gridCol>
                <a:gridCol w="1016000">
                  <a:extLst>
                    <a:ext uri="{9D8B030D-6E8A-4147-A177-3AD203B41FA5}">
                      <a16:colId xmlns:a16="http://schemas.microsoft.com/office/drawing/2014/main" val="2560962027"/>
                    </a:ext>
                  </a:extLst>
                </a:gridCol>
                <a:gridCol w="1016000">
                  <a:extLst>
                    <a:ext uri="{9D8B030D-6E8A-4147-A177-3AD203B41FA5}">
                      <a16:colId xmlns:a16="http://schemas.microsoft.com/office/drawing/2014/main" val="2992232144"/>
                    </a:ext>
                  </a:extLst>
                </a:gridCol>
                <a:gridCol w="1016000">
                  <a:extLst>
                    <a:ext uri="{9D8B030D-6E8A-4147-A177-3AD203B41FA5}">
                      <a16:colId xmlns:a16="http://schemas.microsoft.com/office/drawing/2014/main" val="3145915158"/>
                    </a:ext>
                  </a:extLst>
                </a:gridCol>
              </a:tblGrid>
              <a:tr h="370840">
                <a:tc>
                  <a:txBody>
                    <a:bodyPr/>
                    <a:lstStyle/>
                    <a:p>
                      <a:endParaRPr lang="da-DK" dirty="0"/>
                    </a:p>
                  </a:txBody>
                  <a:tcPr/>
                </a:tc>
                <a:tc>
                  <a:txBody>
                    <a:bodyPr/>
                    <a:lstStyle/>
                    <a:p>
                      <a:r>
                        <a:rPr lang="da-DK" dirty="0"/>
                        <a:t>ARK</a:t>
                      </a:r>
                    </a:p>
                  </a:txBody>
                  <a:tcPr/>
                </a:tc>
                <a:tc>
                  <a:txBody>
                    <a:bodyPr/>
                    <a:lstStyle/>
                    <a:p>
                      <a:r>
                        <a:rPr lang="da-DK" dirty="0"/>
                        <a:t>ING</a:t>
                      </a:r>
                    </a:p>
                  </a:txBody>
                  <a:tcPr/>
                </a:tc>
                <a:tc>
                  <a:txBody>
                    <a:bodyPr/>
                    <a:lstStyle/>
                    <a:p>
                      <a:r>
                        <a:rPr lang="da-DK" dirty="0"/>
                        <a:t>TE</a:t>
                      </a:r>
                    </a:p>
                  </a:txBody>
                  <a:tcPr/>
                </a:tc>
                <a:tc>
                  <a:txBody>
                    <a:bodyPr/>
                    <a:lstStyle/>
                    <a:p>
                      <a:r>
                        <a:rPr lang="da-DK" dirty="0"/>
                        <a:t>TR</a:t>
                      </a:r>
                    </a:p>
                  </a:txBody>
                  <a:tcPr/>
                </a:tc>
                <a:tc>
                  <a:txBody>
                    <a:bodyPr/>
                    <a:lstStyle/>
                    <a:p>
                      <a:r>
                        <a:rPr lang="da-DK" dirty="0"/>
                        <a:t>I alt</a:t>
                      </a:r>
                    </a:p>
                  </a:txBody>
                  <a:tcPr/>
                </a:tc>
                <a:extLst>
                  <a:ext uri="{0D108BD9-81ED-4DB2-BD59-A6C34878D82A}">
                    <a16:rowId xmlns:a16="http://schemas.microsoft.com/office/drawing/2014/main" val="598261629"/>
                  </a:ext>
                </a:extLst>
              </a:tr>
              <a:tr h="370840">
                <a:tc>
                  <a:txBody>
                    <a:bodyPr/>
                    <a:lstStyle/>
                    <a:p>
                      <a:r>
                        <a:rPr lang="da-DK" dirty="0"/>
                        <a:t>STP</a:t>
                      </a:r>
                    </a:p>
                  </a:txBody>
                  <a:tcPr/>
                </a:tc>
                <a:tc>
                  <a:txBody>
                    <a:bodyPr/>
                    <a:lstStyle/>
                    <a:p>
                      <a:r>
                        <a:rPr lang="da-DK" dirty="0"/>
                        <a:t>2</a:t>
                      </a:r>
                    </a:p>
                  </a:txBody>
                  <a:tcPr/>
                </a:tc>
                <a:tc>
                  <a:txBody>
                    <a:bodyPr/>
                    <a:lstStyle/>
                    <a:p>
                      <a:r>
                        <a:rPr lang="da-DK" dirty="0"/>
                        <a:t>2</a:t>
                      </a:r>
                    </a:p>
                  </a:txBody>
                  <a:tcPr/>
                </a:tc>
                <a:tc>
                  <a:txBody>
                    <a:bodyPr/>
                    <a:lstStyle/>
                    <a:p>
                      <a:r>
                        <a:rPr lang="da-DK" dirty="0"/>
                        <a:t>2</a:t>
                      </a:r>
                    </a:p>
                  </a:txBody>
                  <a:tcPr/>
                </a:tc>
                <a:tc>
                  <a:txBody>
                    <a:bodyPr/>
                    <a:lstStyle/>
                    <a:p>
                      <a:r>
                        <a:rPr lang="da-DK" dirty="0"/>
                        <a:t>1</a:t>
                      </a:r>
                    </a:p>
                  </a:txBody>
                  <a:tcPr/>
                </a:tc>
                <a:tc>
                  <a:txBody>
                    <a:bodyPr/>
                    <a:lstStyle/>
                    <a:p>
                      <a:r>
                        <a:rPr lang="da-DK" dirty="0"/>
                        <a:t>7</a:t>
                      </a:r>
                    </a:p>
                  </a:txBody>
                  <a:tcPr/>
                </a:tc>
                <a:extLst>
                  <a:ext uri="{0D108BD9-81ED-4DB2-BD59-A6C34878D82A}">
                    <a16:rowId xmlns:a16="http://schemas.microsoft.com/office/drawing/2014/main" val="1767312999"/>
                  </a:ext>
                </a:extLst>
              </a:tr>
              <a:tr h="370840">
                <a:tc>
                  <a:txBody>
                    <a:bodyPr/>
                    <a:lstStyle/>
                    <a:p>
                      <a:r>
                        <a:rPr lang="da-DK" dirty="0"/>
                        <a:t>P</a:t>
                      </a:r>
                    </a:p>
                  </a:txBody>
                  <a:tcPr/>
                </a:tc>
                <a:tc>
                  <a:txBody>
                    <a:bodyPr/>
                    <a:lstStyle/>
                    <a:p>
                      <a:r>
                        <a:rPr lang="da-DK" dirty="0"/>
                        <a:t>1</a:t>
                      </a:r>
                    </a:p>
                  </a:txBody>
                  <a:tcPr/>
                </a:tc>
                <a:tc>
                  <a:txBody>
                    <a:bodyPr/>
                    <a:lstStyle/>
                    <a:p>
                      <a:r>
                        <a:rPr lang="da-DK" dirty="0"/>
                        <a:t>0</a:t>
                      </a:r>
                    </a:p>
                  </a:txBody>
                  <a:tcPr/>
                </a:tc>
                <a:tc>
                  <a:txBody>
                    <a:bodyPr/>
                    <a:lstStyle/>
                    <a:p>
                      <a:r>
                        <a:rPr lang="da-DK" dirty="0"/>
                        <a:t>0</a:t>
                      </a:r>
                    </a:p>
                  </a:txBody>
                  <a:tcPr/>
                </a:tc>
                <a:tc>
                  <a:txBody>
                    <a:bodyPr/>
                    <a:lstStyle/>
                    <a:p>
                      <a:r>
                        <a:rPr lang="da-DK" dirty="0"/>
                        <a:t>0</a:t>
                      </a:r>
                    </a:p>
                  </a:txBody>
                  <a:tcPr/>
                </a:tc>
                <a:tc>
                  <a:txBody>
                    <a:bodyPr/>
                    <a:lstStyle/>
                    <a:p>
                      <a:r>
                        <a:rPr lang="da-DK" dirty="0"/>
                        <a:t>1</a:t>
                      </a:r>
                    </a:p>
                  </a:txBody>
                  <a:tcPr/>
                </a:tc>
                <a:extLst>
                  <a:ext uri="{0D108BD9-81ED-4DB2-BD59-A6C34878D82A}">
                    <a16:rowId xmlns:a16="http://schemas.microsoft.com/office/drawing/2014/main" val="2199697567"/>
                  </a:ext>
                </a:extLst>
              </a:tr>
              <a:tr h="370840">
                <a:tc>
                  <a:txBody>
                    <a:bodyPr/>
                    <a:lstStyle/>
                    <a:p>
                      <a:r>
                        <a:rPr lang="da-DK" dirty="0"/>
                        <a:t>AUH</a:t>
                      </a:r>
                    </a:p>
                  </a:txBody>
                  <a:tcPr/>
                </a:tc>
                <a:tc>
                  <a:txBody>
                    <a:bodyPr/>
                    <a:lstStyle/>
                    <a:p>
                      <a:r>
                        <a:rPr lang="da-DK" dirty="0"/>
                        <a:t>0</a:t>
                      </a:r>
                    </a:p>
                  </a:txBody>
                  <a:tcPr/>
                </a:tc>
                <a:tc>
                  <a:txBody>
                    <a:bodyPr/>
                    <a:lstStyle/>
                    <a:p>
                      <a:r>
                        <a:rPr lang="da-DK" dirty="0"/>
                        <a:t>0</a:t>
                      </a:r>
                    </a:p>
                  </a:txBody>
                  <a:tcPr/>
                </a:tc>
                <a:tc>
                  <a:txBody>
                    <a:bodyPr/>
                    <a:lstStyle/>
                    <a:p>
                      <a:r>
                        <a:rPr lang="da-DK" dirty="0"/>
                        <a:t>1</a:t>
                      </a:r>
                    </a:p>
                  </a:txBody>
                  <a:tcPr/>
                </a:tc>
                <a:tc>
                  <a:txBody>
                    <a:bodyPr/>
                    <a:lstStyle/>
                    <a:p>
                      <a:r>
                        <a:rPr lang="da-DK" dirty="0"/>
                        <a:t>1</a:t>
                      </a:r>
                    </a:p>
                  </a:txBody>
                  <a:tcPr/>
                </a:tc>
                <a:tc>
                  <a:txBody>
                    <a:bodyPr/>
                    <a:lstStyle/>
                    <a:p>
                      <a:r>
                        <a:rPr lang="da-DK" dirty="0"/>
                        <a:t>2</a:t>
                      </a:r>
                    </a:p>
                  </a:txBody>
                  <a:tcPr/>
                </a:tc>
                <a:extLst>
                  <a:ext uri="{0D108BD9-81ED-4DB2-BD59-A6C34878D82A}">
                    <a16:rowId xmlns:a16="http://schemas.microsoft.com/office/drawing/2014/main" val="3613495170"/>
                  </a:ext>
                </a:extLst>
              </a:tr>
              <a:tr h="370840">
                <a:tc>
                  <a:txBody>
                    <a:bodyPr/>
                    <a:lstStyle/>
                    <a:p>
                      <a:r>
                        <a:rPr lang="da-DK" dirty="0"/>
                        <a:t>I alt</a:t>
                      </a:r>
                    </a:p>
                  </a:txBody>
                  <a:tcPr/>
                </a:tc>
                <a:tc>
                  <a:txBody>
                    <a:bodyPr/>
                    <a:lstStyle/>
                    <a:p>
                      <a:r>
                        <a:rPr lang="da-DK" dirty="0"/>
                        <a:t>3</a:t>
                      </a:r>
                    </a:p>
                  </a:txBody>
                  <a:tcPr/>
                </a:tc>
                <a:tc>
                  <a:txBody>
                    <a:bodyPr/>
                    <a:lstStyle/>
                    <a:p>
                      <a:r>
                        <a:rPr lang="da-DK" dirty="0"/>
                        <a:t>2</a:t>
                      </a:r>
                    </a:p>
                  </a:txBody>
                  <a:tcPr/>
                </a:tc>
                <a:tc>
                  <a:txBody>
                    <a:bodyPr/>
                    <a:lstStyle/>
                    <a:p>
                      <a:r>
                        <a:rPr lang="da-DK" dirty="0"/>
                        <a:t>3</a:t>
                      </a:r>
                    </a:p>
                  </a:txBody>
                  <a:tcPr/>
                </a:tc>
                <a:tc>
                  <a:txBody>
                    <a:bodyPr/>
                    <a:lstStyle/>
                    <a:p>
                      <a:r>
                        <a:rPr lang="da-DK" dirty="0"/>
                        <a:t>2</a:t>
                      </a:r>
                    </a:p>
                  </a:txBody>
                  <a:tcPr/>
                </a:tc>
                <a:tc>
                  <a:txBody>
                    <a:bodyPr/>
                    <a:lstStyle/>
                    <a:p>
                      <a:r>
                        <a:rPr lang="da-DK" dirty="0"/>
                        <a:t>10</a:t>
                      </a:r>
                    </a:p>
                  </a:txBody>
                  <a:tcPr/>
                </a:tc>
                <a:extLst>
                  <a:ext uri="{0D108BD9-81ED-4DB2-BD59-A6C34878D82A}">
                    <a16:rowId xmlns:a16="http://schemas.microsoft.com/office/drawing/2014/main" val="3705782839"/>
                  </a:ext>
                </a:extLst>
              </a:tr>
            </a:tbl>
          </a:graphicData>
        </a:graphic>
      </p:graphicFrame>
      <p:sp>
        <p:nvSpPr>
          <p:cNvPr id="9" name="Rektangel 8">
            <a:extLst>
              <a:ext uri="{FF2B5EF4-FFF2-40B4-BE49-F238E27FC236}">
                <a16:creationId xmlns:a16="http://schemas.microsoft.com/office/drawing/2014/main" id="{B0A33775-93F7-4BCB-806B-84C5F4C47CFC}"/>
              </a:ext>
            </a:extLst>
          </p:cNvPr>
          <p:cNvSpPr/>
          <p:nvPr/>
        </p:nvSpPr>
        <p:spPr>
          <a:xfrm>
            <a:off x="1284784" y="4856280"/>
            <a:ext cx="7859216" cy="516936"/>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aktør med projekteringsansvar, antal reaktioner og –typer i forbindelse med </a:t>
            </a:r>
            <a:r>
              <a:rPr lang="da-DK" sz="1000" b="1" i="1" u="sng" dirty="0">
                <a:latin typeface="Calibri" panose="020F0502020204030204" pitchFamily="34" charset="0"/>
                <a:ea typeface="Calibri" panose="020F0502020204030204" pitchFamily="34" charset="0"/>
                <a:cs typeface="Times New Roman" panose="02020603050405020304" pitchFamily="18" charset="0"/>
              </a:rPr>
              <a:t>driften</a:t>
            </a:r>
            <a:r>
              <a:rPr lang="da-DK" sz="1000" i="1"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ktangel 1">
            <a:extLst>
              <a:ext uri="{FF2B5EF4-FFF2-40B4-BE49-F238E27FC236}">
                <a16:creationId xmlns:a16="http://schemas.microsoft.com/office/drawing/2014/main" id="{358E0547-1FC0-6B5A-D11E-F62D1D2779DA}"/>
              </a:ext>
            </a:extLst>
          </p:cNvPr>
          <p:cNvSpPr/>
          <p:nvPr/>
        </p:nvSpPr>
        <p:spPr>
          <a:xfrm>
            <a:off x="1259632" y="1669147"/>
            <a:ext cx="7859216" cy="1952073"/>
          </a:xfrm>
          <a:prstGeom prst="rect">
            <a:avLst/>
          </a:prstGeom>
        </p:spPr>
        <p:txBody>
          <a:bodyPr wrap="square">
            <a:spAutoFit/>
          </a:bodyPr>
          <a:lstStyle/>
          <a:p>
            <a:pPr>
              <a:lnSpc>
                <a:spcPct val="107000"/>
              </a:lnSpc>
              <a:spcAft>
                <a:spcPts val="800"/>
              </a:spcAft>
            </a:pPr>
            <a:r>
              <a:rPr lang="da-DK" sz="2400" dirty="0">
                <a:latin typeface="Arial" panose="020B0604020202020204" pitchFamily="34" charset="0"/>
                <a:ea typeface="Calibri" panose="020F0502020204030204" pitchFamily="34" charset="0"/>
                <a:cs typeface="Arial" panose="020B0604020202020204" pitchFamily="34" charset="0"/>
              </a:rPr>
              <a:t>Reaktioner i forbindelse med driften </a:t>
            </a:r>
          </a:p>
          <a:p>
            <a:pPr>
              <a:lnSpc>
                <a:spcPct val="107000"/>
              </a:lnSpc>
              <a:spcAft>
                <a:spcPts val="800"/>
              </a:spcAft>
            </a:pPr>
            <a:r>
              <a:rPr lang="da-DK" sz="2400" dirty="0">
                <a:latin typeface="Arial" panose="020B0604020202020204" pitchFamily="34" charset="0"/>
                <a:ea typeface="Calibri" panose="020F0502020204030204" pitchFamily="34" charset="0"/>
                <a:cs typeface="Arial" panose="020B0604020202020204" pitchFamily="34" charset="0"/>
              </a:rPr>
              <a:t>perioden 2013 – 2022</a:t>
            </a:r>
          </a:p>
          <a:p>
            <a:pPr>
              <a:lnSpc>
                <a:spcPct val="107000"/>
              </a:lnSpc>
              <a:spcAft>
                <a:spcPts val="800"/>
              </a:spcAft>
            </a:pPr>
            <a:endParaRPr lang="da-DK"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da-DK"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152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pic>
        <p:nvPicPr>
          <p:cNvPr id="5" name="Billede 4">
            <a:extLst>
              <a:ext uri="{FF2B5EF4-FFF2-40B4-BE49-F238E27FC236}">
                <a16:creationId xmlns:a16="http://schemas.microsoft.com/office/drawing/2014/main" id="{1D4FC2B6-F430-ED0F-B73F-3F27FC926D03}"/>
              </a:ext>
            </a:extLst>
          </p:cNvPr>
          <p:cNvPicPr>
            <a:picLocks noChangeAspect="1"/>
          </p:cNvPicPr>
          <p:nvPr/>
        </p:nvPicPr>
        <p:blipFill rotWithShape="1">
          <a:blip r:embed="rId3"/>
          <a:srcRect l="12988" t="23386" r="36613" b="10782"/>
          <a:stretch/>
        </p:blipFill>
        <p:spPr>
          <a:xfrm>
            <a:off x="33362" y="53071"/>
            <a:ext cx="9266284" cy="6804929"/>
          </a:xfrm>
          <a:prstGeom prst="rect">
            <a:avLst/>
          </a:prstGeom>
        </p:spPr>
      </p:pic>
    </p:spTree>
    <p:extLst>
      <p:ext uri="{BB962C8B-B14F-4D97-AF65-F5344CB8AC3E}">
        <p14:creationId xmlns:p14="http://schemas.microsoft.com/office/powerpoint/2010/main" val="30440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pic>
        <p:nvPicPr>
          <p:cNvPr id="4" name="Billede 3">
            <a:extLst>
              <a:ext uri="{FF2B5EF4-FFF2-40B4-BE49-F238E27FC236}">
                <a16:creationId xmlns:a16="http://schemas.microsoft.com/office/drawing/2014/main" id="{A0CB8A7E-FAF7-C9BE-788D-750D82C5CF0D}"/>
              </a:ext>
            </a:extLst>
          </p:cNvPr>
          <p:cNvPicPr>
            <a:picLocks noChangeAspect="1"/>
          </p:cNvPicPr>
          <p:nvPr/>
        </p:nvPicPr>
        <p:blipFill rotWithShape="1">
          <a:blip r:embed="rId3"/>
          <a:srcRect l="12201" t="21987" r="36613" b="10781"/>
          <a:stretch/>
        </p:blipFill>
        <p:spPr>
          <a:xfrm>
            <a:off x="0" y="0"/>
            <a:ext cx="9286873" cy="6858000"/>
          </a:xfrm>
          <a:prstGeom prst="rect">
            <a:avLst/>
          </a:prstGeom>
        </p:spPr>
      </p:pic>
    </p:spTree>
    <p:extLst>
      <p:ext uri="{BB962C8B-B14F-4D97-AF65-F5344CB8AC3E}">
        <p14:creationId xmlns:p14="http://schemas.microsoft.com/office/powerpoint/2010/main" val="257101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478849"/>
          </a:xfrm>
          <a:prstGeom prst="rect">
            <a:avLst/>
          </a:prstGeom>
        </p:spPr>
        <p:txBody>
          <a:bodyPr wrap="square">
            <a:spAutoFit/>
          </a:bodyPr>
          <a:lstStyle/>
          <a:p>
            <a:pPr>
              <a:lnSpc>
                <a:spcPct val="107000"/>
              </a:lnSpc>
            </a:pPr>
            <a:r>
              <a:rPr lang="da-DK" sz="1200" i="1" dirty="0">
                <a:solidFill>
                  <a:schemeClr val="dk1"/>
                </a:solidFill>
              </a:rPr>
              <a:t>§2. Bekendtgørelsen omfatter tillige rådgivning om et konkret forhold, der har betydning for arbejdsmiljøet inden for de i § 1 nævnte områder</a:t>
            </a: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ktangel 1">
            <a:extLst>
              <a:ext uri="{FF2B5EF4-FFF2-40B4-BE49-F238E27FC236}">
                <a16:creationId xmlns:a16="http://schemas.microsoft.com/office/drawing/2014/main" id="{0035440D-35D8-8EAE-6462-7057A842F244}"/>
              </a:ext>
            </a:extLst>
          </p:cNvPr>
          <p:cNvSpPr/>
          <p:nvPr/>
        </p:nvSpPr>
        <p:spPr>
          <a:xfrm>
            <a:off x="1331640" y="2082334"/>
            <a:ext cx="6174432" cy="4339650"/>
          </a:xfrm>
          <a:prstGeom prst="rect">
            <a:avLst/>
          </a:prstGeom>
        </p:spPr>
        <p:txBody>
          <a:bodyPr wrap="square">
            <a:spAutoFit/>
          </a:bodyPr>
          <a:lstStyle/>
          <a:p>
            <a:r>
              <a:rPr lang="da-DK" sz="1400" i="1" dirty="0"/>
              <a:t>Case 124: BHR (AUH </a:t>
            </a:r>
            <a:r>
              <a:rPr lang="da-DK" sz="1400" dirty="0">
                <a:effectLst/>
                <a:latin typeface="Calibri" panose="020F0502020204030204" pitchFamily="34" charset="0"/>
                <a:ea typeface="Calibri" panose="020F0502020204030204" pitchFamily="34" charset="0"/>
                <a:cs typeface="Times New Roman" panose="02020603050405020304" pitchFamily="18" charset="0"/>
              </a:rPr>
              <a:t>§2,1 + 2, §6,1)</a:t>
            </a:r>
          </a:p>
          <a:p>
            <a:r>
              <a:rPr lang="da-DK" sz="1400" b="1" dirty="0">
                <a:effectLst/>
                <a:latin typeface="Calibri" panose="020F0502020204030204" pitchFamily="34" charset="0"/>
                <a:ea typeface="Calibri" panose="020F0502020204030204" pitchFamily="34" charset="0"/>
              </a:rPr>
              <a:t>Manglende angivelser til overholdelse af AM-loven</a:t>
            </a:r>
            <a:endParaRPr lang="da-DK" sz="1400" b="1" dirty="0"/>
          </a:p>
          <a:p>
            <a:endParaRPr lang="da-DK" sz="1400" i="1" dirty="0"/>
          </a:p>
          <a:p>
            <a:r>
              <a:rPr lang="da-DK" sz="1400" i="1" dirty="0"/>
              <a:t>En bygherrerådgiver har undladt ved sin rådgivning i projektet at sikre, at reglerne i arbejdsmiljølovgivningen kan overholdes. </a:t>
            </a:r>
          </a:p>
          <a:p>
            <a:endParaRPr lang="da-DK" sz="1400" i="1" dirty="0"/>
          </a:p>
          <a:p>
            <a:r>
              <a:rPr lang="da-DK" sz="1400" i="1" dirty="0"/>
              <a:t>Virksomheden havde ikke sikret, at arbejdet med montering og trækning af elkabler over eksisterende installationer i forbindelse med projektets gennemførelse i alle led kunne udføres sikkerheds- og sundhedsmæssigt fuldt forsvarligt.</a:t>
            </a:r>
          </a:p>
          <a:p>
            <a:endParaRPr lang="da-DK" sz="1400" i="1" dirty="0"/>
          </a:p>
          <a:p>
            <a:r>
              <a:rPr lang="da-DK" sz="1400" i="1" dirty="0"/>
              <a:t>El-entreprenøren havde forladt en sakselift i hævet position, og måtte</a:t>
            </a:r>
          </a:p>
          <a:p>
            <a:r>
              <a:rPr lang="da-DK" sz="1400" i="1" dirty="0"/>
              <a:t>kravle rundt over den eksisterende installation for at montere og trække</a:t>
            </a:r>
          </a:p>
          <a:p>
            <a:r>
              <a:rPr lang="da-DK" sz="1400" i="1" dirty="0"/>
              <a:t>elkabler og der blev anvendt personligt faldsikringsudstyr.</a:t>
            </a:r>
          </a:p>
          <a:p>
            <a:endParaRPr lang="da-DK" sz="16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 præciserer at BHR er omfattet.</a:t>
            </a:r>
          </a:p>
          <a:p>
            <a:r>
              <a:rPr lang="da-DK" sz="1200" dirty="0">
                <a:effectLst/>
                <a:latin typeface="Calibri" panose="020F0502020204030204" pitchFamily="34" charset="0"/>
                <a:ea typeface="Calibri" panose="020F0502020204030204" pitchFamily="34" charset="0"/>
              </a:rPr>
              <a:t>Berører detaljeringsgrad ved projektering: fx ”</a:t>
            </a:r>
            <a:r>
              <a:rPr lang="da-DK" sz="1200" i="1" dirty="0">
                <a:effectLst/>
                <a:latin typeface="Calibri" panose="020F0502020204030204" pitchFamily="34" charset="0"/>
                <a:ea typeface="Calibri" panose="020F0502020204030204" pitchFamily="34" charset="0"/>
              </a:rPr>
              <a:t>..foretage de nødvendige vurderinger, analyser og beregninger, samt udarbejdes tegninger og beskrivelser, som sikrer, at det samlede …”</a:t>
            </a:r>
            <a:endParaRPr lang="da-DK" sz="1200" i="1" dirty="0"/>
          </a:p>
          <a:p>
            <a:endParaRPr lang="da-DK" sz="1600" dirty="0"/>
          </a:p>
        </p:txBody>
      </p:sp>
    </p:spTree>
    <p:extLst>
      <p:ext uri="{BB962C8B-B14F-4D97-AF65-F5344CB8AC3E}">
        <p14:creationId xmlns:p14="http://schemas.microsoft.com/office/powerpoint/2010/main" val="123213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268760"/>
            <a:ext cx="6912768" cy="676467"/>
          </a:xfrm>
          <a:prstGeom prst="rect">
            <a:avLst/>
          </a:prstGeom>
        </p:spPr>
        <p:txBody>
          <a:bodyPr wrap="square">
            <a:spAutoFit/>
          </a:bodyPr>
          <a:lstStyle/>
          <a:p>
            <a:pPr>
              <a:lnSpc>
                <a:spcPct val="107000"/>
              </a:lnSpc>
            </a:pPr>
            <a:r>
              <a:rPr lang="da-DK" sz="1200" i="1" dirty="0">
                <a:solidFill>
                  <a:schemeClr val="dk1"/>
                </a:solidFill>
              </a:rPr>
              <a:t>§3. Stk. 3. Stk. 3. Forpligtelserne ifølge bekendtgørelsen påhviler tillige virksomheder, der til eget brug, leverer et projekt, der udgør det direkte grundlag for de i § 1, nævnte projekter eller rådgiver om forhold af betydning for arbejdsmiljøet</a:t>
            </a: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A6543A1D-8611-47C7-97D5-1D92CB7BA4D7}"/>
              </a:ext>
            </a:extLst>
          </p:cNvPr>
          <p:cNvSpPr/>
          <p:nvPr/>
        </p:nvSpPr>
        <p:spPr>
          <a:xfrm>
            <a:off x="1403648" y="1916832"/>
            <a:ext cx="6336704" cy="4555093"/>
          </a:xfrm>
          <a:prstGeom prst="rect">
            <a:avLst/>
          </a:prstGeom>
        </p:spPr>
        <p:txBody>
          <a:bodyPr wrap="square">
            <a:spAutoFit/>
          </a:bodyPr>
          <a:lstStyle/>
          <a:p>
            <a:r>
              <a:rPr lang="da-DK" sz="1400" i="1" dirty="0"/>
              <a:t>Case 127: TE (ARK) (STP </a:t>
            </a:r>
            <a:r>
              <a:rPr lang="da-DK" sz="1400" dirty="0">
                <a:effectLst/>
                <a:latin typeface="Calibri" panose="020F0502020204030204" pitchFamily="34" charset="0"/>
                <a:ea typeface="Calibri" panose="020F0502020204030204" pitchFamily="34" charset="0"/>
                <a:cs typeface="Times New Roman" panose="02020603050405020304" pitchFamily="18" charset="0"/>
              </a:rPr>
              <a:t>§3,3 + §6,1)</a:t>
            </a:r>
            <a:endParaRPr lang="da-DK" sz="1400" i="1" dirty="0"/>
          </a:p>
          <a:p>
            <a:r>
              <a:rPr lang="da-DK" sz="1400" b="1" dirty="0">
                <a:effectLst/>
                <a:latin typeface="Calibri" panose="020F0502020204030204" pitchFamily="34" charset="0"/>
                <a:ea typeface="Calibri" panose="020F0502020204030204" pitchFamily="34" charset="0"/>
              </a:rPr>
              <a:t>Manglende angivelser om belastning af dæk</a:t>
            </a:r>
            <a:r>
              <a:rPr lang="da-DK" sz="1400" b="1" dirty="0"/>
              <a:t>. </a:t>
            </a:r>
          </a:p>
          <a:p>
            <a:endParaRPr lang="da-DK" sz="1400" dirty="0"/>
          </a:p>
          <a:p>
            <a:r>
              <a:rPr lang="da-DK" sz="1400" i="1" dirty="0"/>
              <a:t>Virksomheden har ikke sikret, at arbejdet med transport og oplag af materialer i alle led kan udføres sikkerhedsmæssigt fuldt forsvarligt. Der er ikke i tilstrækkelig grad har angivet begrænsningerne ved arbejdsprocesser på 1. sal, idet det ikke fremgår, af hverken tegninger eller beskrivelse, at bæreevnen kun er 150 kg/m2 . </a:t>
            </a:r>
          </a:p>
          <a:p>
            <a:endParaRPr lang="da-DK" sz="1400" i="1" dirty="0"/>
          </a:p>
          <a:p>
            <a:r>
              <a:rPr lang="da-DK" sz="1400" i="1" dirty="0"/>
              <a:t>Den manglende angivelse øger risikoen for valg af forkert arbejdsproces og dermed øger risikoen for overbelastning og sammenstyrtning</a:t>
            </a:r>
          </a:p>
          <a:p>
            <a:endParaRPr lang="da-DK" sz="1400" i="1" dirty="0"/>
          </a:p>
          <a:p>
            <a:r>
              <a:rPr lang="da-DK" sz="1400" i="1" dirty="0"/>
              <a:t>TE er både er bygherre, rådgiver og totalentreprenør på projektet. TE har varetaget både projekteringsledelse samt arbejdsmiljøkoordinering i både projekterings- og byggefasen. Der ikke er lavet en egentlig beskrivelse, da alle relevante oplysninger står på tegningerne.</a:t>
            </a:r>
          </a:p>
          <a:p>
            <a:endParaRPr lang="da-DK" sz="16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 præciserer §3,3. Et lille byggeri kan også medføre en alvorlig arbejdsulykke. Er projekterende bevidste om, at de skal overveje byggepladsens indretning? TE har alle 3 kasketter inkl. AMK.</a:t>
            </a:r>
            <a:endParaRPr lang="da-DK" sz="1200" i="1" dirty="0"/>
          </a:p>
          <a:p>
            <a:endParaRPr lang="da-DK" sz="1600" dirty="0"/>
          </a:p>
        </p:txBody>
      </p:sp>
    </p:spTree>
    <p:extLst>
      <p:ext uri="{BB962C8B-B14F-4D97-AF65-F5344CB8AC3E}">
        <p14:creationId xmlns:p14="http://schemas.microsoft.com/office/powerpoint/2010/main" val="176363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5" name="Rectangle 3">
            <a:extLst>
              <a:ext uri="{FF2B5EF4-FFF2-40B4-BE49-F238E27FC236}">
                <a16:creationId xmlns:a16="http://schemas.microsoft.com/office/drawing/2014/main" id="{C9973198-086E-4A41-B0B0-CB54A5E36ECA}"/>
              </a:ext>
            </a:extLst>
          </p:cNvPr>
          <p:cNvSpPr txBox="1">
            <a:spLocks noChangeArrowheads="1"/>
          </p:cNvSpPr>
          <p:nvPr/>
        </p:nvSpPr>
        <p:spPr>
          <a:xfrm>
            <a:off x="1426654" y="1319656"/>
            <a:ext cx="8905986" cy="6061435"/>
          </a:xfrm>
          <a:prstGeom prst="rect">
            <a:avLst/>
          </a:prstGeom>
        </p:spPr>
        <p:txBody>
          <a:bodyPr lIns="100803" tIns="50402" rIns="100803" bIns="50402">
            <a:normAutofit/>
          </a:bodyPr>
          <a:lstStyle>
            <a:lvl1pPr marL="342900" indent="-342900"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3"/>
              </a:buBlip>
              <a:defRPr sz="2000" baseline="0">
                <a:solidFill>
                  <a:schemeClr val="tx1"/>
                </a:solidFill>
                <a:latin typeface="+mn-lt"/>
              </a:defRPr>
            </a:lvl2pPr>
            <a:lvl3pPr marL="1143000" indent="-228600" algn="l" rtl="0" eaLnBrk="1" fontAlgn="base" hangingPunct="1">
              <a:spcBef>
                <a:spcPct val="20000"/>
              </a:spcBef>
              <a:spcAft>
                <a:spcPct val="0"/>
              </a:spcAft>
              <a:buFontTx/>
              <a:buBlip>
                <a:blip r:embed="rId3"/>
              </a:buBlip>
              <a:defRPr sz="2000" baseline="0">
                <a:solidFill>
                  <a:schemeClr val="tx1"/>
                </a:solidFill>
                <a:latin typeface="+mn-lt"/>
              </a:defRPr>
            </a:lvl3pPr>
            <a:lvl4pPr marL="1600200" indent="-228600" algn="l" rtl="0" eaLnBrk="1" fontAlgn="base" hangingPunct="1">
              <a:spcBef>
                <a:spcPct val="20000"/>
              </a:spcBef>
              <a:spcAft>
                <a:spcPct val="0"/>
              </a:spcAft>
              <a:buFontTx/>
              <a:buBlip>
                <a:blip r:embed="rId3"/>
              </a:buBlip>
              <a:defRPr sz="2000">
                <a:solidFill>
                  <a:schemeClr val="tx1"/>
                </a:solidFill>
                <a:latin typeface="+mn-lt"/>
              </a:defRPr>
            </a:lvl4pPr>
            <a:lvl5pPr marL="2057400" indent="-228600" algn="l" rtl="0" eaLnBrk="1" fontAlgn="base" hangingPunct="1">
              <a:spcBef>
                <a:spcPct val="20000"/>
              </a:spcBef>
              <a:spcAft>
                <a:spcPct val="0"/>
              </a:spcAft>
              <a:buFontTx/>
              <a:buBlip>
                <a:blip r:embed="rId3"/>
              </a:buBlip>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a:lstStyle>
          <a:p>
            <a:endParaRPr lang="da-DK" altLang="da-DK" sz="1800" kern="0" dirty="0"/>
          </a:p>
          <a:p>
            <a:pPr marL="0" indent="0">
              <a:buNone/>
            </a:pPr>
            <a:r>
              <a:rPr lang="da-DK" altLang="da-DK" sz="1800" kern="0" dirty="0"/>
              <a:t>Dagsorden:</a:t>
            </a:r>
          </a:p>
          <a:p>
            <a:pPr marL="0" indent="0">
              <a:buNone/>
            </a:pPr>
            <a:endParaRPr lang="da-DK" altLang="da-DK" sz="1800" kern="0" dirty="0"/>
          </a:p>
          <a:p>
            <a:r>
              <a:rPr lang="da-DK" altLang="da-DK" sz="1800" kern="0" dirty="0"/>
              <a:t>Siden sidst</a:t>
            </a:r>
          </a:p>
          <a:p>
            <a:r>
              <a:rPr lang="da-DK" sz="1800" dirty="0"/>
              <a:t>Gennemgang af AT-reaktioner.</a:t>
            </a:r>
            <a:endParaRPr lang="da-DK" altLang="da-DK" sz="1800" kern="0" dirty="0"/>
          </a:p>
          <a:p>
            <a:r>
              <a:rPr lang="da-DK" sz="1800" dirty="0"/>
              <a:t>Opfølgning: Anbefale forslag til case-eksempler. </a:t>
            </a:r>
          </a:p>
          <a:p>
            <a:r>
              <a:rPr lang="da-DK" sz="1800" dirty="0"/>
              <a:t>Opsamling.</a:t>
            </a:r>
          </a:p>
          <a:p>
            <a:endParaRPr lang="da-DK" altLang="da-DK" sz="1800" kern="0" dirty="0"/>
          </a:p>
          <a:p>
            <a:pPr marL="0" indent="0">
              <a:buNone/>
            </a:pPr>
            <a:r>
              <a:rPr lang="da-DK" altLang="da-DK" sz="1800" kern="0" dirty="0"/>
              <a:t>Der indlægges pauser efter behov.</a:t>
            </a:r>
          </a:p>
          <a:p>
            <a:pPr marL="0" indent="0">
              <a:buNone/>
            </a:pPr>
            <a:endParaRPr lang="da-DK" altLang="da-DK" sz="1800" kern="0" dirty="0"/>
          </a:p>
          <a:p>
            <a:endParaRPr lang="en-GB" altLang="da-DK" sz="1800" kern="0" dirty="0"/>
          </a:p>
        </p:txBody>
      </p:sp>
    </p:spTree>
    <p:extLst>
      <p:ext uri="{BB962C8B-B14F-4D97-AF65-F5344CB8AC3E}">
        <p14:creationId xmlns:p14="http://schemas.microsoft.com/office/powerpoint/2010/main" val="279817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281231"/>
          </a:xfrm>
          <a:prstGeom prst="rect">
            <a:avLst/>
          </a:prstGeom>
        </p:spPr>
        <p:txBody>
          <a:bodyPr wrap="square">
            <a:spAutoFit/>
          </a:bodyPr>
          <a:lstStyle/>
          <a:p>
            <a:pPr>
              <a:lnSpc>
                <a:spcPct val="107000"/>
              </a:lnSpc>
            </a:pPr>
            <a:r>
              <a:rPr lang="da-DK" sz="1200" i="1" dirty="0">
                <a:solidFill>
                  <a:schemeClr val="dk1"/>
                </a:solidFill>
              </a:rPr>
              <a:t>§4. Stk. 1. Hvis flere projekterende leverer et projekt, er hver ansvarlig for sin del af projektet.</a:t>
            </a: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A6543A1D-8611-47C7-97D5-1D92CB7BA4D7}"/>
              </a:ext>
            </a:extLst>
          </p:cNvPr>
          <p:cNvSpPr/>
          <p:nvPr/>
        </p:nvSpPr>
        <p:spPr>
          <a:xfrm>
            <a:off x="1331640" y="1844824"/>
            <a:ext cx="6174432" cy="4924425"/>
          </a:xfrm>
          <a:prstGeom prst="rect">
            <a:avLst/>
          </a:prstGeom>
        </p:spPr>
        <p:txBody>
          <a:bodyPr wrap="square">
            <a:spAutoFit/>
          </a:bodyPr>
          <a:lstStyle/>
          <a:p>
            <a:r>
              <a:rPr lang="da-DK" sz="1400" i="1" dirty="0"/>
              <a:t>Case 146: PRO (ARK) (PÅB </a:t>
            </a:r>
            <a:r>
              <a:rPr lang="da-DK" sz="1400" dirty="0">
                <a:effectLst/>
                <a:latin typeface="Calibri" panose="020F0502020204030204" pitchFamily="34" charset="0"/>
                <a:ea typeface="Calibri" panose="020F0502020204030204" pitchFamily="34" charset="0"/>
                <a:cs typeface="Times New Roman" panose="02020603050405020304" pitchFamily="18" charset="0"/>
              </a:rPr>
              <a:t>§4,1 + §6,1+2)</a:t>
            </a:r>
            <a:endParaRPr lang="da-DK" sz="1400" i="1" dirty="0"/>
          </a:p>
          <a:p>
            <a:r>
              <a:rPr lang="da-DK" sz="1400" b="1" dirty="0">
                <a:effectLst/>
                <a:latin typeface="Calibri" panose="020F0502020204030204" pitchFamily="34" charset="0"/>
                <a:ea typeface="Calibri" panose="020F0502020204030204" pitchFamily="34" charset="0"/>
              </a:rPr>
              <a:t>Projekteringsansvar, manglende angivelser ved montering af loftsplader.</a:t>
            </a:r>
            <a:r>
              <a:rPr lang="da-DK" sz="1400" b="1" dirty="0"/>
              <a:t> </a:t>
            </a:r>
          </a:p>
          <a:p>
            <a:endParaRPr lang="da-DK" sz="1400" dirty="0"/>
          </a:p>
          <a:p>
            <a:r>
              <a:rPr lang="da-DK" sz="1400" i="1" dirty="0"/>
              <a:t>Virksomheden har som medprojekterende med sine angivelser i projektet ikke sikret, at arbejdet i forbindelse med montering og færdiggørelse af fast gipsloft kan udføres sikkerhedsmæssigt fuldt forsvarligt.</a:t>
            </a:r>
          </a:p>
          <a:p>
            <a:endParaRPr lang="da-DK" sz="1400" i="1" dirty="0"/>
          </a:p>
          <a:p>
            <a:r>
              <a:rPr lang="da-DK" sz="1400" i="1" dirty="0"/>
              <a:t>Det ikke fremgår af projektmaterialet, hvordan det faste gipsloft og skinnesystemet skal monteres i trapezpladerne, således at dette kan foregå, uden fare for at loftet falder ned under og efter monteringen.</a:t>
            </a:r>
          </a:p>
          <a:p>
            <a:endParaRPr lang="da-DK" sz="1400" i="1" dirty="0"/>
          </a:p>
          <a:p>
            <a:r>
              <a:rPr lang="da-DK" sz="1400" i="1" dirty="0"/>
              <a:t>Der ikke kunne ikke forevises beregninger på loftet. Montering af lofter skulle følge producentens anvisninger. Loftet er et standard gipsloft, og loftets egenvægt er angivet i producentens anvisning for montering. </a:t>
            </a:r>
          </a:p>
          <a:p>
            <a:endParaRPr lang="da-DK" sz="1400" i="1" dirty="0"/>
          </a:p>
          <a:p>
            <a:endParaRPr lang="da-DK" sz="16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 præciserer §4,1 i forbindelse med TE. Ved kun at henvise til producentens anvisninger, har den projekterende overladt montagemetode + valg og dimensionering af øjeboltene til trapezplader til den udførende. Høj detaljeringsgrad ved krav om angivelse af rækkefølge.</a:t>
            </a:r>
          </a:p>
          <a:p>
            <a:r>
              <a:rPr lang="da-DK" sz="1200" dirty="0">
                <a:effectLst/>
                <a:latin typeface="Calibri" panose="020F0502020204030204" pitchFamily="34" charset="0"/>
                <a:ea typeface="Calibri" panose="020F0502020204030204" pitchFamily="34" charset="0"/>
              </a:rPr>
              <a:t>. </a:t>
            </a:r>
            <a:endParaRPr lang="da-DK" sz="1200" i="1" dirty="0"/>
          </a:p>
          <a:p>
            <a:endParaRPr lang="da-DK" sz="1600" dirty="0"/>
          </a:p>
        </p:txBody>
      </p:sp>
    </p:spTree>
    <p:extLst>
      <p:ext uri="{BB962C8B-B14F-4D97-AF65-F5344CB8AC3E}">
        <p14:creationId xmlns:p14="http://schemas.microsoft.com/office/powerpoint/2010/main" val="274593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478849"/>
          </a:xfrm>
          <a:prstGeom prst="rect">
            <a:avLst/>
          </a:prstGeom>
        </p:spPr>
        <p:txBody>
          <a:bodyPr wrap="square">
            <a:spAutoFit/>
          </a:bodyPr>
          <a:lstStyle/>
          <a:p>
            <a:pPr>
              <a:lnSpc>
                <a:spcPct val="107000"/>
              </a:lnSpc>
            </a:pPr>
            <a:r>
              <a:rPr lang="da-DK" sz="1200" i="1" dirty="0">
                <a:solidFill>
                  <a:schemeClr val="dk1"/>
                </a:solidFill>
              </a:rPr>
              <a:t>§4. Stk. 3. En projekterende, der lader dele af et projekt projektere hos andre, skal sørge for, at det samlede projekt opfylder bestemmelserne i bekendtgørelsen.</a:t>
            </a: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D0D8C8F4-B645-4EC4-8A27-71ACAFEC9CB1}"/>
              </a:ext>
            </a:extLst>
          </p:cNvPr>
          <p:cNvSpPr/>
          <p:nvPr/>
        </p:nvSpPr>
        <p:spPr>
          <a:xfrm>
            <a:off x="1277888" y="1988840"/>
            <a:ext cx="6606480" cy="4308872"/>
          </a:xfrm>
          <a:prstGeom prst="rect">
            <a:avLst/>
          </a:prstGeom>
        </p:spPr>
        <p:txBody>
          <a:bodyPr wrap="square">
            <a:spAutoFit/>
          </a:bodyPr>
          <a:lstStyle/>
          <a:p>
            <a:r>
              <a:rPr lang="da-DK" sz="1400" i="1" dirty="0"/>
              <a:t>Case 131: TR(AUH </a:t>
            </a:r>
            <a:r>
              <a:rPr lang="da-DK" sz="1400" dirty="0">
                <a:effectLst/>
                <a:latin typeface="Calibri" panose="020F0502020204030204" pitchFamily="34" charset="0"/>
                <a:ea typeface="Calibri" panose="020F0502020204030204" pitchFamily="34" charset="0"/>
                <a:cs typeface="Times New Roman" panose="02020603050405020304" pitchFamily="18" charset="0"/>
              </a:rPr>
              <a:t>§4,3)</a:t>
            </a:r>
            <a:endParaRPr lang="da-DK" sz="1400" i="1" dirty="0"/>
          </a:p>
          <a:p>
            <a:r>
              <a:rPr lang="da-DK" sz="1400" b="1" dirty="0">
                <a:effectLst/>
                <a:latin typeface="Calibri" panose="020F0502020204030204" pitchFamily="34" charset="0"/>
                <a:ea typeface="Calibri" panose="020F0502020204030204" pitchFamily="34" charset="0"/>
              </a:rPr>
              <a:t>Projekteringsansvar ved projektering af andre, funktionsudbud</a:t>
            </a:r>
            <a:endParaRPr lang="da-DK" sz="1400" b="1" dirty="0"/>
          </a:p>
          <a:p>
            <a:endParaRPr lang="da-DK" sz="1400" dirty="0"/>
          </a:p>
          <a:p>
            <a:r>
              <a:rPr lang="da-DK" sz="1400" i="1" dirty="0"/>
              <a:t>TR har som hovedansvarlig for projekteringen ikke sikret, at arbejdet med montering af glaspartier i alle led kan udføres sikkerhedsmæssigt fuldt forsvarligt, idet TR har undladt at angive tilstrækkelige anvisninger for, hvorledes arbejdet kunne udføres ved brug af kollektive sikkerhedsforanstaltninger som fx stilladser, rækværker, skærme og lignende.</a:t>
            </a:r>
          </a:p>
          <a:p>
            <a:r>
              <a:rPr lang="da-DK" sz="1400" i="1" dirty="0"/>
              <a:t>	</a:t>
            </a:r>
          </a:p>
          <a:p>
            <a:r>
              <a:rPr lang="da-DK" sz="1400" i="1" dirty="0"/>
              <a:t>TR har projekteringssansvaret  og har udarbejdet et dispositionsforslag med komplekse former og specialfremstillede glaspartier. Designet kunne således ikke ændres nævneværdigt ved senere projektering. </a:t>
            </a:r>
          </a:p>
          <a:p>
            <a:endParaRPr lang="da-DK" sz="1400" i="1" dirty="0"/>
          </a:p>
          <a:p>
            <a:r>
              <a:rPr lang="da-DK" sz="1400" i="1" dirty="0"/>
              <a:t>Opgaven er udbudt som et funktionsudbud.”</a:t>
            </a:r>
          </a:p>
          <a:p>
            <a:endParaRPr lang="da-DK" sz="16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 præciserer ansvaret for en TR. Opmærksom på timing ved dispositionsforslaget. Krav til projektets angivelser. AM-loggen har ikke angivet risikoreducerende foranstaltninger. AMK(P)`s rolle? Der er udarbejdet en risikoanalyse samt en journal for fremtidig drift af salen.</a:t>
            </a:r>
          </a:p>
          <a:p>
            <a:endParaRPr lang="da-DK" sz="1200" i="1" dirty="0"/>
          </a:p>
          <a:p>
            <a:endParaRPr lang="da-DK" sz="1600" dirty="0"/>
          </a:p>
        </p:txBody>
      </p:sp>
    </p:spTree>
    <p:extLst>
      <p:ext uri="{BB962C8B-B14F-4D97-AF65-F5344CB8AC3E}">
        <p14:creationId xmlns:p14="http://schemas.microsoft.com/office/powerpoint/2010/main" val="380882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336704" cy="676467"/>
          </a:xfrm>
          <a:prstGeom prst="rect">
            <a:avLst/>
          </a:prstGeom>
        </p:spPr>
        <p:txBody>
          <a:bodyPr wrap="square">
            <a:spAutoFit/>
          </a:bodyPr>
          <a:lstStyle/>
          <a:p>
            <a:pPr>
              <a:lnSpc>
                <a:spcPct val="107000"/>
              </a:lnSpc>
            </a:pPr>
            <a:r>
              <a:rPr lang="da-DK" sz="1200" i="1" dirty="0">
                <a:solidFill>
                  <a:schemeClr val="dk1"/>
                </a:solidFill>
              </a:rPr>
              <a:t>§4. Stk. 4. En projekterende, der i sit projekt lader indgå genstande som nævnt i arbejdsmiljølovens § 30, stk. 1, eller systemer eller dele, der allerede er projekteret, skal sørge for, at indpasningen af genstandene, systemerne eller delene i det samlede projekt sker under opfyldelsen af §§ 6-13..</a:t>
            </a: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D0D8C8F4-B645-4EC4-8A27-71ACAFEC9CB1}"/>
              </a:ext>
            </a:extLst>
          </p:cNvPr>
          <p:cNvSpPr/>
          <p:nvPr/>
        </p:nvSpPr>
        <p:spPr>
          <a:xfrm>
            <a:off x="1277888" y="2073617"/>
            <a:ext cx="6606480" cy="4708981"/>
          </a:xfrm>
          <a:prstGeom prst="rect">
            <a:avLst/>
          </a:prstGeom>
        </p:spPr>
        <p:txBody>
          <a:bodyPr wrap="square">
            <a:spAutoFit/>
          </a:bodyPr>
          <a:lstStyle/>
          <a:p>
            <a:r>
              <a:rPr lang="da-DK" sz="1400" i="1" dirty="0"/>
              <a:t>Case 129: PR (BYH) (STP </a:t>
            </a:r>
            <a:r>
              <a:rPr lang="da-DK" sz="1400" i="1" dirty="0">
                <a:effectLst/>
                <a:latin typeface="Calibri" panose="020F0502020204030204" pitchFamily="34" charset="0"/>
                <a:ea typeface="Calibri" panose="020F0502020204030204" pitchFamily="34" charset="0"/>
                <a:cs typeface="Times New Roman" panose="02020603050405020304" pitchFamily="18" charset="0"/>
              </a:rPr>
              <a:t>§4,4 + §6,1 + §7</a:t>
            </a:r>
            <a:r>
              <a:rPr lang="da-DK" sz="1400" dirty="0">
                <a:effectLst/>
                <a:latin typeface="Calibri" panose="020F0502020204030204" pitchFamily="34" charset="0"/>
                <a:ea typeface="Calibri" panose="020F0502020204030204" pitchFamily="34" charset="0"/>
                <a:cs typeface="Times New Roman" panose="02020603050405020304" pitchFamily="18" charset="0"/>
              </a:rPr>
              <a:t>)</a:t>
            </a:r>
            <a:endParaRPr lang="da-DK" sz="1400" i="1" dirty="0"/>
          </a:p>
          <a:p>
            <a:r>
              <a:rPr lang="da-DK" sz="1400" b="1" dirty="0">
                <a:effectLst/>
                <a:latin typeface="Calibri" panose="020F0502020204030204" pitchFamily="34" charset="0"/>
                <a:ea typeface="Calibri" panose="020F0502020204030204" pitchFamily="34" charset="0"/>
              </a:rPr>
              <a:t>Projekteringsansvar ved bygherreleverance</a:t>
            </a:r>
          </a:p>
          <a:p>
            <a:endParaRPr lang="da-DK" sz="1400" dirty="0"/>
          </a:p>
          <a:p>
            <a:r>
              <a:rPr lang="da-DK" sz="1400" i="1" dirty="0"/>
              <a:t>Bygherren har påtaget sig ansvar for leverancen af solcellepaneler.</a:t>
            </a:r>
          </a:p>
          <a:p>
            <a:endParaRPr lang="da-DK" sz="1400" i="1" dirty="0"/>
          </a:p>
          <a:p>
            <a:r>
              <a:rPr lang="da-DK" sz="1400" i="1" dirty="0"/>
              <a:t>Når man påtager sig en bygherreleverance følger der et projekteringsansvar med, idet styring af leverancetidspunkt, omfang af leverance og udformning/pakning fjernes fra den udførende entreprenør.</a:t>
            </a:r>
          </a:p>
          <a:p>
            <a:endParaRPr lang="da-DK" sz="1400" i="1" dirty="0"/>
          </a:p>
          <a:p>
            <a:r>
              <a:rPr lang="da-DK" sz="1400" i="1" dirty="0"/>
              <a:t>Bygherren har overtrådt arbejdsmiljølovgivningens regler om, at en projekterende ved sine angivelser i projektet skal sikre, at arbejdsmiljølovgivningen kan overholdes i forbindelse med projektets gennemførelse. Det begrundes med, at der ikke kan anvendes egnede tekniske hjælpemidler i forbindelse med håndtering af leverancen af solcellepaneler.</a:t>
            </a:r>
            <a:endParaRPr lang="da-DK" sz="1600" i="1" dirty="0"/>
          </a:p>
          <a:p>
            <a:endParaRPr lang="da-DK" sz="16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 præciserer ansvaret for en bygherreleverance. En af flere reaktioner ved solcelleopgaver. Formentlig intet kendskab til arbejdsmiljølovgivningens regler. Meget tyder på, at filosofien er, at entreprenøren sørger for at løse sikkerhed og sundhed ude på pladsen.</a:t>
            </a:r>
          </a:p>
          <a:p>
            <a:r>
              <a:rPr lang="da-DK" sz="1200" dirty="0">
                <a:effectLst/>
                <a:latin typeface="Calibri" panose="020F0502020204030204" pitchFamily="34" charset="0"/>
                <a:ea typeface="Calibri" panose="020F0502020204030204" pitchFamily="34" charset="0"/>
              </a:rPr>
              <a:t>Hvem rådgiver bygherren?</a:t>
            </a:r>
          </a:p>
          <a:p>
            <a:endParaRPr lang="da-DK" sz="1200" i="1" dirty="0"/>
          </a:p>
          <a:p>
            <a:endParaRPr lang="da-DK" sz="1600" dirty="0"/>
          </a:p>
        </p:txBody>
      </p:sp>
    </p:spTree>
    <p:extLst>
      <p:ext uri="{BB962C8B-B14F-4D97-AF65-F5344CB8AC3E}">
        <p14:creationId xmlns:p14="http://schemas.microsoft.com/office/powerpoint/2010/main" val="1858594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874085"/>
          </a:xfrm>
          <a:prstGeom prst="rect">
            <a:avLst/>
          </a:prstGeom>
        </p:spPr>
        <p:txBody>
          <a:bodyPr wrap="square">
            <a:spAutoFit/>
          </a:bodyPr>
          <a:lstStyle/>
          <a:p>
            <a:pPr>
              <a:lnSpc>
                <a:spcPct val="107000"/>
              </a:lnSpc>
            </a:pPr>
            <a:r>
              <a:rPr lang="da-DK" sz="1200" i="1" dirty="0">
                <a:solidFill>
                  <a:schemeClr val="dk1"/>
                </a:solidFill>
              </a:rPr>
              <a:t>§ 6. Den projekterende af et bygge- og anlægsarbejde skal med sine angivelser i projektet sikre, at reglerne i arbejdsmiljølovgivningen kan overholdes i forbindelse med projektets gennemførelse og det gennemførte projekts vedligeholdelse.</a:t>
            </a:r>
            <a:br>
              <a:rPr lang="da-DK" sz="1200" i="1" dirty="0">
                <a:solidFill>
                  <a:schemeClr val="dk1"/>
                </a:solidFill>
              </a:rPr>
            </a:b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80B13EBD-4DD3-4A90-A679-E4251786B43A}"/>
              </a:ext>
            </a:extLst>
          </p:cNvPr>
          <p:cNvSpPr/>
          <p:nvPr/>
        </p:nvSpPr>
        <p:spPr>
          <a:xfrm>
            <a:off x="1277888" y="2060848"/>
            <a:ext cx="6606480" cy="4339650"/>
          </a:xfrm>
          <a:prstGeom prst="rect">
            <a:avLst/>
          </a:prstGeom>
        </p:spPr>
        <p:txBody>
          <a:bodyPr wrap="square">
            <a:spAutoFit/>
          </a:bodyPr>
          <a:lstStyle/>
          <a:p>
            <a:r>
              <a:rPr lang="da-DK" sz="1400" i="1" dirty="0"/>
              <a:t>Case 141: TE (STP </a:t>
            </a:r>
            <a:r>
              <a:rPr lang="da-DK" sz="1400" i="1" dirty="0">
                <a:effectLst/>
                <a:latin typeface="Calibri" panose="020F0502020204030204" pitchFamily="34" charset="0"/>
                <a:ea typeface="Calibri" panose="020F0502020204030204" pitchFamily="34" charset="0"/>
                <a:cs typeface="Times New Roman" panose="02020603050405020304" pitchFamily="18" charset="0"/>
              </a:rPr>
              <a:t>§6,1+2) </a:t>
            </a:r>
            <a:r>
              <a:rPr lang="da-DK" sz="1400" dirty="0">
                <a:effectLst/>
                <a:latin typeface="Calibri" panose="020F0502020204030204" pitchFamily="34" charset="0"/>
                <a:ea typeface="Calibri" panose="020F0502020204030204" pitchFamily="34" charset="0"/>
                <a:cs typeface="Times New Roman" panose="02020603050405020304" pitchFamily="18" charset="0"/>
              </a:rPr>
              <a:t>DRIFT</a:t>
            </a:r>
            <a:endParaRPr lang="da-DK" sz="1400" i="1" dirty="0"/>
          </a:p>
          <a:p>
            <a:r>
              <a:rPr lang="da-DK" sz="1400" b="1" dirty="0">
                <a:effectLst/>
                <a:latin typeface="Calibri" panose="020F0502020204030204" pitchFamily="34" charset="0"/>
                <a:ea typeface="Calibri" panose="020F0502020204030204" pitchFamily="34" charset="0"/>
              </a:rPr>
              <a:t>Manglende sikkerhed ved flugtveje fra tag</a:t>
            </a:r>
            <a:endParaRPr lang="da-DK" sz="1400" b="1" dirty="0"/>
          </a:p>
          <a:p>
            <a:endParaRPr lang="da-DK" sz="1400" i="1" dirty="0"/>
          </a:p>
          <a:p>
            <a:r>
              <a:rPr lang="da-DK" sz="1400" i="1" dirty="0"/>
              <a:t>TE har ikke i projektet taget hensyn til sikkerhed og sundhed ved arbejdets udførelse og driften af det færdige byggeri, da der ved fremtidig drift og vedligeholdelse af de tekniske installationer på taget kræves, at færdsel og flugt foregår ad adgangsveje der kræver brug af faldsikringsudstyr, der er fastgjort til ankerliner i 20 cm højde, ligesom der skal flygtes ad stiger flere steder.</a:t>
            </a:r>
          </a:p>
          <a:p>
            <a:endParaRPr lang="da-DK" sz="1400" i="1" dirty="0"/>
          </a:p>
          <a:p>
            <a:r>
              <a:rPr lang="da-DK" sz="1400" i="1" dirty="0"/>
              <a:t>TE påbydes at sørge for, at angivelserne i projektet sikrer, at der til arbejdet med drift og vedligeholdelse af tekniske installationer på tag er sikret, at ansatte i en faresituation kan komme i sikkerhed.</a:t>
            </a:r>
          </a:p>
          <a:p>
            <a:endParaRPr lang="da-DK" sz="1400" i="1" dirty="0"/>
          </a:p>
          <a:p>
            <a:r>
              <a:rPr lang="da-DK" sz="1400" i="1" dirty="0"/>
              <a:t>Krav om kollektiv sikring omfatter reparation og vedligeholdelse og service.</a:t>
            </a:r>
          </a:p>
          <a:p>
            <a:endParaRPr lang="da-DK" sz="16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Reaktionens præciserer</a:t>
            </a:r>
            <a:r>
              <a:rPr lang="da-DK" sz="1200" dirty="0">
                <a:latin typeface="Calibri" panose="020F0502020204030204" pitchFamily="34" charset="0"/>
                <a:ea typeface="Calibri" panose="020F0502020204030204" pitchFamily="34" charset="0"/>
              </a:rPr>
              <a:t> krav til flugtveje under driften. Desuden at kollektiv sik</a:t>
            </a:r>
            <a:r>
              <a:rPr lang="da-DK" sz="1200" dirty="0"/>
              <a:t>ring omfatter både reparation og vedligeholdelse og service</a:t>
            </a:r>
            <a:r>
              <a:rPr lang="da-DK" sz="1200" i="1" dirty="0"/>
              <a:t>.</a:t>
            </a:r>
            <a:endParaRPr lang="da-DK" sz="1200" dirty="0">
              <a:effectLst/>
              <a:latin typeface="Calibri" panose="020F0502020204030204" pitchFamily="34" charset="0"/>
              <a:ea typeface="Calibri" panose="020F0502020204030204" pitchFamily="34" charset="0"/>
            </a:endParaRPr>
          </a:p>
          <a:p>
            <a:endParaRPr lang="da-DK" sz="1200" i="1" dirty="0"/>
          </a:p>
          <a:p>
            <a:endParaRPr lang="da-DK" sz="1600" dirty="0"/>
          </a:p>
        </p:txBody>
      </p:sp>
    </p:spTree>
    <p:extLst>
      <p:ext uri="{BB962C8B-B14F-4D97-AF65-F5344CB8AC3E}">
        <p14:creationId xmlns:p14="http://schemas.microsoft.com/office/powerpoint/2010/main" val="2441445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88B6F25-6026-416A-0DF6-104DC3257B6A}"/>
              </a:ext>
            </a:extLst>
          </p:cNvPr>
          <p:cNvPicPr>
            <a:picLocks noChangeAspect="1"/>
          </p:cNvPicPr>
          <p:nvPr/>
        </p:nvPicPr>
        <p:blipFill rotWithShape="1">
          <a:blip r:embed="rId3"/>
          <a:srcRect l="26375" t="19185" r="36613" b="6580"/>
          <a:stretch/>
        </p:blipFill>
        <p:spPr>
          <a:xfrm>
            <a:off x="1043608" y="302013"/>
            <a:ext cx="5616624" cy="6333642"/>
          </a:xfrm>
          <a:prstGeom prst="rect">
            <a:avLst/>
          </a:prstGeom>
        </p:spPr>
      </p:pic>
    </p:spTree>
    <p:extLst>
      <p:ext uri="{BB962C8B-B14F-4D97-AF65-F5344CB8AC3E}">
        <p14:creationId xmlns:p14="http://schemas.microsoft.com/office/powerpoint/2010/main" val="96212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268760"/>
            <a:ext cx="6912768" cy="1269322"/>
          </a:xfrm>
          <a:prstGeom prst="rect">
            <a:avLst/>
          </a:prstGeom>
        </p:spPr>
        <p:txBody>
          <a:bodyPr wrap="square">
            <a:spAutoFit/>
          </a:bodyPr>
          <a:lstStyle/>
          <a:p>
            <a:pPr>
              <a:lnSpc>
                <a:spcPct val="107000"/>
              </a:lnSpc>
            </a:pPr>
            <a:r>
              <a:rPr lang="da-DK" sz="1200" i="1" dirty="0">
                <a:solidFill>
                  <a:schemeClr val="dk1"/>
                </a:solidFill>
              </a:rPr>
              <a:t>§ 6. stk. 2 Den projekterende skal i forbindelse med undersøgelse og udarbejdelse af et projekt til et bygge- og anlægsarbejde tage hensyn til de generelle principper for forebyggelse på området sikkerhed og sundhed, som er omhandlet i bilag 2 herunder navnlig: 1. i forbindelse med arkitektoniske, tekniske og/eller organisatoriske valg med henblik på planlægningen af de forskellige arbejder eller arbejdsfaser, som skal udføres samtidigt eller efter hinanden og 2. i forbindelse med vurderingen af den periode, som skal afsættes til udførelsen af de forskellige arbejder eller arbejdsfaser.</a:t>
            </a: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80B13EBD-4DD3-4A90-A679-E4251786B43A}"/>
              </a:ext>
            </a:extLst>
          </p:cNvPr>
          <p:cNvSpPr/>
          <p:nvPr/>
        </p:nvSpPr>
        <p:spPr>
          <a:xfrm>
            <a:off x="1277888" y="2543993"/>
            <a:ext cx="6606480" cy="3693319"/>
          </a:xfrm>
          <a:prstGeom prst="rect">
            <a:avLst/>
          </a:prstGeom>
        </p:spPr>
        <p:txBody>
          <a:bodyPr wrap="square">
            <a:spAutoFit/>
          </a:bodyPr>
          <a:lstStyle/>
          <a:p>
            <a:r>
              <a:rPr lang="da-DK" sz="1400" i="1" dirty="0"/>
              <a:t>Case 142: TE (STP </a:t>
            </a:r>
            <a:r>
              <a:rPr lang="da-DK" sz="1400" dirty="0">
                <a:effectLst/>
                <a:latin typeface="Calibri" panose="020F0502020204030204" pitchFamily="34" charset="0"/>
                <a:ea typeface="Calibri" panose="020F0502020204030204" pitchFamily="34" charset="0"/>
                <a:cs typeface="Times New Roman" panose="02020603050405020304" pitchFamily="18" charset="0"/>
              </a:rPr>
              <a:t>§6,1+2) DRIFT</a:t>
            </a:r>
            <a:endParaRPr lang="da-DK" sz="1400" i="1" dirty="0"/>
          </a:p>
          <a:p>
            <a:r>
              <a:rPr lang="da-DK" sz="1400" b="1" dirty="0">
                <a:effectLst/>
                <a:latin typeface="Calibri" panose="020F0502020204030204" pitchFamily="34" charset="0"/>
                <a:ea typeface="Calibri" panose="020F0502020204030204" pitchFamily="34" charset="0"/>
              </a:rPr>
              <a:t>Manglende sikkerhed ved flugtveje fra tag </a:t>
            </a:r>
            <a:endParaRPr lang="da-DK" sz="1400" b="1" dirty="0"/>
          </a:p>
          <a:p>
            <a:endParaRPr lang="da-DK" sz="1400" i="1" dirty="0"/>
          </a:p>
          <a:p>
            <a:r>
              <a:rPr lang="da-DK" sz="1400" i="1" dirty="0"/>
              <a:t>TE har ikke i projektet har taget hensyn til sikkerhed og sundhed ved arbejdets udførelse og driften af det færdige byggeri, da ved fremtidig drift og vedligeholdelse af de tekniske installationer på taget, skal færdsel og flugt foregå ad adgangsveje, der max. er 50 cm brede og ved brug af faldsikringsudstyr, der er fastgjort til ankerliner i 20 cm</a:t>
            </a:r>
          </a:p>
          <a:p>
            <a:endParaRPr lang="da-DK" sz="1400" i="1" dirty="0"/>
          </a:p>
          <a:p>
            <a:r>
              <a:rPr lang="da-DK" sz="1400" i="1" dirty="0"/>
              <a:t>TE påbydes at sørge for, at angivelserne sikrer, at arbejde og færdsel i forbindelse med drift og vedligehold på tag og </a:t>
            </a:r>
            <a:r>
              <a:rPr lang="da-DK" sz="1400" i="1" dirty="0" err="1"/>
              <a:t>teknikrum</a:t>
            </a:r>
            <a:r>
              <a:rPr lang="da-DK" sz="1400" i="1" dirty="0"/>
              <a:t> kan udføres uden risiko for nedstyrtningsfare.</a:t>
            </a:r>
          </a:p>
          <a:p>
            <a:endParaRPr lang="da-DK" sz="1400" i="1" dirty="0"/>
          </a:p>
          <a:p>
            <a:r>
              <a:rPr lang="da-DK" sz="1400" i="1" dirty="0"/>
              <a:t>Krav om kollektiv sikring omfatter reparation og vedligeholdelse og service.</a:t>
            </a:r>
          </a:p>
          <a:p>
            <a:endParaRPr lang="da-DK" sz="14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Reaktionens præciserer</a:t>
            </a:r>
            <a:r>
              <a:rPr lang="da-DK" sz="1200" dirty="0">
                <a:latin typeface="Calibri" panose="020F0502020204030204" pitchFamily="34" charset="0"/>
                <a:ea typeface="Calibri" panose="020F0502020204030204" pitchFamily="34" charset="0"/>
              </a:rPr>
              <a:t> krav til sikring mod nedstyrtning under driften. Desuden at kollektiv sik</a:t>
            </a:r>
            <a:r>
              <a:rPr lang="da-DK" sz="1200" dirty="0"/>
              <a:t>ring omfatter både reparation og vedligeholdelse og service</a:t>
            </a:r>
            <a:r>
              <a:rPr lang="da-DK" sz="1200" i="1" dirty="0"/>
              <a:t>.</a:t>
            </a:r>
          </a:p>
          <a:p>
            <a:endParaRPr lang="da-DK" sz="1600" dirty="0"/>
          </a:p>
        </p:txBody>
      </p:sp>
    </p:spTree>
    <p:extLst>
      <p:ext uri="{BB962C8B-B14F-4D97-AF65-F5344CB8AC3E}">
        <p14:creationId xmlns:p14="http://schemas.microsoft.com/office/powerpoint/2010/main" val="3308378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0C8C0D0-C83A-AC2A-1122-9831340B4958}"/>
              </a:ext>
            </a:extLst>
          </p:cNvPr>
          <p:cNvPicPr>
            <a:picLocks noChangeAspect="1"/>
          </p:cNvPicPr>
          <p:nvPr/>
        </p:nvPicPr>
        <p:blipFill rotWithShape="1">
          <a:blip r:embed="rId3"/>
          <a:srcRect l="27162" t="20586" r="35826" b="9381"/>
          <a:stretch/>
        </p:blipFill>
        <p:spPr>
          <a:xfrm>
            <a:off x="969978" y="1"/>
            <a:ext cx="6194310" cy="6589692"/>
          </a:xfrm>
          <a:prstGeom prst="rect">
            <a:avLst/>
          </a:prstGeom>
        </p:spPr>
      </p:pic>
    </p:spTree>
    <p:extLst>
      <p:ext uri="{BB962C8B-B14F-4D97-AF65-F5344CB8AC3E}">
        <p14:creationId xmlns:p14="http://schemas.microsoft.com/office/powerpoint/2010/main" val="2807620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268760"/>
            <a:ext cx="6174432" cy="1071704"/>
          </a:xfrm>
          <a:prstGeom prst="rect">
            <a:avLst/>
          </a:prstGeom>
        </p:spPr>
        <p:txBody>
          <a:bodyPr wrap="square">
            <a:spAutoFit/>
          </a:bodyPr>
          <a:lstStyle/>
          <a:p>
            <a:pPr>
              <a:lnSpc>
                <a:spcPct val="107000"/>
              </a:lnSpc>
            </a:pPr>
            <a:r>
              <a:rPr lang="da-DK" sz="1200" i="1" dirty="0">
                <a:solidFill>
                  <a:schemeClr val="dk1"/>
                </a:solidFill>
              </a:rPr>
              <a:t>§ 6. stk. 5 Den projekterende af et teknisk hjælpemiddel eller et produktionsanlæg, skal med</a:t>
            </a:r>
          </a:p>
          <a:p>
            <a:pPr>
              <a:lnSpc>
                <a:spcPct val="107000"/>
              </a:lnSpc>
            </a:pPr>
            <a:r>
              <a:rPr lang="da-DK" sz="1200" i="1" dirty="0">
                <a:solidFill>
                  <a:schemeClr val="dk1"/>
                </a:solidFill>
              </a:rPr>
              <a:t>sine angivelser i projektet sikre, at reglerne i arbejdsmiljølovgivningen kan overholdes i forbindelse med projektets gennemførelse, det færdige produkt samt tage højde for forudseelige risici i forbindelse med driften heraf</a:t>
            </a:r>
            <a:br>
              <a:rPr lang="da-DK" sz="1200" i="1" dirty="0">
                <a:solidFill>
                  <a:schemeClr val="dk1"/>
                </a:solidFill>
              </a:rPr>
            </a:br>
            <a:r>
              <a:rPr lang="da-DK" sz="1200" i="1" dirty="0">
                <a:solidFill>
                  <a:schemeClr val="dk1"/>
                </a:solidFill>
              </a:rPr>
              <a:t> </a:t>
            </a:r>
            <a:endParaRPr lang="da-DK"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4">
            <a:extLst>
              <a:ext uri="{FF2B5EF4-FFF2-40B4-BE49-F238E27FC236}">
                <a16:creationId xmlns:a16="http://schemas.microsoft.com/office/drawing/2014/main" id="{80B13EBD-4DD3-4A90-A679-E4251786B43A}"/>
              </a:ext>
            </a:extLst>
          </p:cNvPr>
          <p:cNvSpPr/>
          <p:nvPr/>
        </p:nvSpPr>
        <p:spPr>
          <a:xfrm>
            <a:off x="1277888" y="2226344"/>
            <a:ext cx="6606480" cy="3970318"/>
          </a:xfrm>
          <a:prstGeom prst="rect">
            <a:avLst/>
          </a:prstGeom>
        </p:spPr>
        <p:txBody>
          <a:bodyPr wrap="square">
            <a:spAutoFit/>
          </a:bodyPr>
          <a:lstStyle/>
          <a:p>
            <a:r>
              <a:rPr lang="da-DK" sz="1400" i="1" dirty="0"/>
              <a:t>Case 138: PRO (ING) (STP §6,1+5, §7 + §12,1+2) UDFØRELSE OG </a:t>
            </a:r>
            <a:r>
              <a:rPr lang="da-DK" sz="1400" dirty="0"/>
              <a:t>DRIFT</a:t>
            </a:r>
            <a:r>
              <a:rPr lang="da-DK" sz="1400" i="1" dirty="0"/>
              <a:t> </a:t>
            </a:r>
          </a:p>
          <a:p>
            <a:r>
              <a:rPr lang="da-DK" sz="1400" b="1" dirty="0"/>
              <a:t>Ergonomiske belastninger og ulykkesfarer ved håndtering af dæksler og låg</a:t>
            </a:r>
          </a:p>
          <a:p>
            <a:endParaRPr lang="da-DK" sz="1400" i="1" dirty="0"/>
          </a:p>
          <a:p>
            <a:r>
              <a:rPr lang="da-DK" sz="1400" i="1" dirty="0"/>
              <a:t>Den projekterende påbydes at sørge for, at angivelserne forebygger sikkerheds- og sundhedsfarer i forbindelse med håndtering af dæksler til kabelpits og pits med gasrør, således at håndtering af dæksler foregår sikkerheds- og sundhedsmæssigt fuldt forsvarligt under projektets gennemførelse samt under den kommende drift af kompressorstationen.</a:t>
            </a:r>
          </a:p>
          <a:p>
            <a:endParaRPr lang="da-DK" sz="1400" i="1" dirty="0"/>
          </a:p>
          <a:p>
            <a:r>
              <a:rPr lang="da-DK" sz="1400" i="1" dirty="0"/>
              <a:t>Mangler angivelser om egnede tekniske hjælpemidler, der kan bruges</a:t>
            </a:r>
          </a:p>
          <a:p>
            <a:r>
              <a:rPr lang="da-DK" sz="1400" i="1" dirty="0"/>
              <a:t>i forbindelse med håndteringen af dæksler og om tiltag der kan aflaste vægten og håndteringen af store og tunge dæksler.</a:t>
            </a:r>
          </a:p>
          <a:p>
            <a:endParaRPr lang="da-DK" sz="1600" i="1" dirty="0"/>
          </a:p>
          <a:p>
            <a:endParaRPr lang="da-DK" sz="16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Reaktionens præciserer</a:t>
            </a:r>
            <a:r>
              <a:rPr lang="da-DK" sz="1200" dirty="0">
                <a:latin typeface="Calibri" panose="020F0502020204030204" pitchFamily="34" charset="0"/>
                <a:ea typeface="Calibri" panose="020F0502020204030204" pitchFamily="34" charset="0"/>
              </a:rPr>
              <a:t> krav til projektering af produktionsanlæg.  Ergonomiske vurderinger. Tekniske hjælpemidler.</a:t>
            </a:r>
            <a:endParaRPr lang="da-DK" sz="1200" i="1" dirty="0"/>
          </a:p>
          <a:p>
            <a:endParaRPr lang="da-DK" sz="1600" dirty="0"/>
          </a:p>
        </p:txBody>
      </p:sp>
    </p:spTree>
    <p:extLst>
      <p:ext uri="{BB962C8B-B14F-4D97-AF65-F5344CB8AC3E}">
        <p14:creationId xmlns:p14="http://schemas.microsoft.com/office/powerpoint/2010/main" val="605855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874085"/>
          </a:xfrm>
          <a:prstGeom prst="rect">
            <a:avLst/>
          </a:prstGeom>
        </p:spPr>
        <p:txBody>
          <a:bodyPr wrap="square">
            <a:spAutoFit/>
          </a:bodyPr>
          <a:lstStyle/>
          <a:p>
            <a:pPr>
              <a:lnSpc>
                <a:spcPct val="107000"/>
              </a:lnSpc>
            </a:pPr>
            <a:r>
              <a:rPr lang="da-DK" sz="1200" i="1" dirty="0">
                <a:solidFill>
                  <a:schemeClr val="dk1"/>
                </a:solidFill>
              </a:rPr>
              <a:t>§ 7. Den projekterende skal med sine angivelser i projektet sørge for, at egnede tekniske hjælpemidler kan bruges i forbindelse med håndtering af byrder under projektets gennemførelse og det gennemførte projekts vedligeholdelse, hvis en manuel håndtering af byrderne indebærer fare for sikkerhed og sundhed.</a:t>
            </a:r>
          </a:p>
        </p:txBody>
      </p:sp>
      <p:sp>
        <p:nvSpPr>
          <p:cNvPr id="5" name="Rektangel 4">
            <a:extLst>
              <a:ext uri="{FF2B5EF4-FFF2-40B4-BE49-F238E27FC236}">
                <a16:creationId xmlns:a16="http://schemas.microsoft.com/office/drawing/2014/main" id="{21AFE37B-A310-4F47-94AB-975E4BC98D8B}"/>
              </a:ext>
            </a:extLst>
          </p:cNvPr>
          <p:cNvSpPr/>
          <p:nvPr/>
        </p:nvSpPr>
        <p:spPr>
          <a:xfrm>
            <a:off x="1273700" y="2216472"/>
            <a:ext cx="6480720" cy="5078313"/>
          </a:xfrm>
          <a:prstGeom prst="rect">
            <a:avLst/>
          </a:prstGeom>
        </p:spPr>
        <p:txBody>
          <a:bodyPr wrap="square">
            <a:spAutoFit/>
          </a:bodyPr>
          <a:lstStyle/>
          <a:p>
            <a:r>
              <a:rPr lang="da-DK" sz="1400" i="1" dirty="0"/>
              <a:t>Case 144/Case 145 TE/PRO (ING) (AUH </a:t>
            </a:r>
            <a:r>
              <a:rPr lang="da-DK" sz="1400" i="1" dirty="0">
                <a:effectLst/>
                <a:latin typeface="Calibri" panose="020F0502020204030204" pitchFamily="34" charset="0"/>
                <a:ea typeface="Calibri" panose="020F0502020204030204" pitchFamily="34" charset="0"/>
                <a:cs typeface="Times New Roman" panose="02020603050405020304" pitchFamily="18" charset="0"/>
              </a:rPr>
              <a:t>§ 4,3, § 6, 1 og 2 pkt. 1 + § 7)</a:t>
            </a:r>
            <a:endParaRPr lang="da-DK" sz="1400" i="1" dirty="0"/>
          </a:p>
          <a:p>
            <a:r>
              <a:rPr lang="da-DK" sz="1400" b="1" dirty="0">
                <a:effectLst/>
                <a:latin typeface="Calibri" panose="020F0502020204030204" pitchFamily="34" charset="0"/>
                <a:ea typeface="Calibri" panose="020F0502020204030204" pitchFamily="34" charset="0"/>
              </a:rPr>
              <a:t>Projekteringsansvar, manglende angivelser, ergonomi, egnede tekniske hjælpemidler</a:t>
            </a:r>
            <a:endParaRPr lang="da-DK" sz="1400" b="1" dirty="0"/>
          </a:p>
          <a:p>
            <a:endParaRPr lang="da-DK" sz="1400" i="1" dirty="0"/>
          </a:p>
          <a:p>
            <a:r>
              <a:rPr lang="da-DK" sz="1400" i="1" dirty="0"/>
              <a:t>TE har med sine angivelser i projektet ikke sikret, at egnede tekniske hjælpemidler kan bruges i forbindelse med håndtering og installation af brandkablet. Der skal installeres 300 meter brandkabler, der vejer 10 kg. pr. meter. </a:t>
            </a:r>
          </a:p>
          <a:p>
            <a:endParaRPr lang="da-DK" sz="1400" i="1" dirty="0"/>
          </a:p>
          <a:p>
            <a:r>
              <a:rPr lang="da-DK" sz="1400" i="1" dirty="0"/>
              <a:t>Projektets udformning og beskaffenhed gav ikke de beskæftigede mulighed for at anvende et egnet teknisk hjælpemiddel, hvorfor kablet skal trækkes og monteres manuelt sin fulde længde op til 10. etage.</a:t>
            </a:r>
          </a:p>
          <a:p>
            <a:endParaRPr lang="da-DK" sz="1400" i="1" dirty="0"/>
          </a:p>
          <a:p>
            <a:r>
              <a:rPr lang="da-DK" sz="1400" i="1" dirty="0"/>
              <a:t>Har afholdt arbejdsmiljøkoordineringsmøder med kortlægning og vurdering af arbejdsmiljøforhold, valg af metoder og håndtering af risici, men man havde overset kompleksiteten af installationen af brandkablerne, og derfor ikke forholdt sig til hvordan arbejdet kunne udføres.</a:t>
            </a:r>
          </a:p>
          <a:p>
            <a:endParaRPr lang="da-DK" sz="1400"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Reaktionens præciserer</a:t>
            </a:r>
            <a:r>
              <a:rPr lang="da-DK" sz="1200" dirty="0">
                <a:latin typeface="Calibri" panose="020F0502020204030204" pitchFamily="34" charset="0"/>
                <a:ea typeface="Calibri" panose="020F0502020204030204" pitchFamily="34" charset="0"/>
              </a:rPr>
              <a:t> krav til angivelse af egnede tekniske hjælpemidler. Ergonomiske vurderinger. Tekniske hjælpemidler. AMK(P)`s rolle?</a:t>
            </a:r>
            <a:endParaRPr lang="da-DK" sz="1200" i="1" dirty="0"/>
          </a:p>
          <a:p>
            <a:endParaRPr lang="da-DK" sz="1600" i="1" dirty="0"/>
          </a:p>
          <a:p>
            <a:endParaRPr lang="da-DK" sz="1600" i="1" dirty="0"/>
          </a:p>
          <a:p>
            <a:endParaRPr lang="da-DK" sz="1600" i="1" dirty="0"/>
          </a:p>
          <a:p>
            <a:endParaRPr lang="da-DK" sz="1600" dirty="0"/>
          </a:p>
        </p:txBody>
      </p:sp>
    </p:spTree>
    <p:extLst>
      <p:ext uri="{BB962C8B-B14F-4D97-AF65-F5344CB8AC3E}">
        <p14:creationId xmlns:p14="http://schemas.microsoft.com/office/powerpoint/2010/main" val="2351738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874085"/>
          </a:xfrm>
          <a:prstGeom prst="rect">
            <a:avLst/>
          </a:prstGeom>
        </p:spPr>
        <p:txBody>
          <a:bodyPr wrap="square">
            <a:spAutoFit/>
          </a:bodyPr>
          <a:lstStyle/>
          <a:p>
            <a:pPr>
              <a:lnSpc>
                <a:spcPct val="107000"/>
              </a:lnSpc>
            </a:pPr>
            <a:r>
              <a:rPr lang="da-DK" sz="1200" i="1" dirty="0">
                <a:solidFill>
                  <a:schemeClr val="dk1"/>
                </a:solidFill>
              </a:rPr>
              <a:t>§ 8. Den projekterende skal sørge for, at der ikke i projektet foreskrives eller forudsættes anvendt et stof eller materiale, der kan være farligt for eller i øvrigt forringe sikkerhed eller sundhed, hvis det kan erstattes af et ufarligt eller mindre farligt eller generende stof eller materiale, jf. substitutionsbestemmelserne i bekendtgørelsen om arbejde med stoffer og materialer.</a:t>
            </a:r>
          </a:p>
        </p:txBody>
      </p:sp>
      <p:sp>
        <p:nvSpPr>
          <p:cNvPr id="5" name="Rektangel 4">
            <a:extLst>
              <a:ext uri="{FF2B5EF4-FFF2-40B4-BE49-F238E27FC236}">
                <a16:creationId xmlns:a16="http://schemas.microsoft.com/office/drawing/2014/main" id="{8E2E9EBF-CCF5-4C35-A413-20A38F9A1ADB}"/>
              </a:ext>
            </a:extLst>
          </p:cNvPr>
          <p:cNvSpPr/>
          <p:nvPr/>
        </p:nvSpPr>
        <p:spPr>
          <a:xfrm>
            <a:off x="1331640" y="2352357"/>
            <a:ext cx="6480720" cy="4678204"/>
          </a:xfrm>
          <a:prstGeom prst="rect">
            <a:avLst/>
          </a:prstGeom>
        </p:spPr>
        <p:txBody>
          <a:bodyPr wrap="square">
            <a:spAutoFit/>
          </a:bodyPr>
          <a:lstStyle/>
          <a:p>
            <a:r>
              <a:rPr lang="da-DK" sz="1400" i="1" dirty="0"/>
              <a:t>Case 147: TE (STP </a:t>
            </a:r>
            <a:r>
              <a:rPr lang="da-DK" sz="1400" dirty="0">
                <a:effectLst/>
                <a:latin typeface="Calibri" panose="020F0502020204030204" pitchFamily="34" charset="0"/>
                <a:ea typeface="Calibri" panose="020F0502020204030204" pitchFamily="34" charset="0"/>
                <a:cs typeface="Times New Roman" panose="02020603050405020304" pitchFamily="18" charset="0"/>
              </a:rPr>
              <a:t>§ 6,1, §8)</a:t>
            </a:r>
            <a:endParaRPr lang="da-DK" sz="1400" i="1" dirty="0"/>
          </a:p>
          <a:p>
            <a:r>
              <a:rPr lang="da-DK" sz="1400" b="1" dirty="0">
                <a:effectLst/>
                <a:latin typeface="Calibri" panose="020F0502020204030204" pitchFamily="34" charset="0"/>
                <a:ea typeface="Calibri" panose="020F0502020204030204" pitchFamily="34" charset="0"/>
              </a:rPr>
              <a:t>Manglende angivelser, arbejdsmiljølovens overholdelse, substitution.</a:t>
            </a:r>
          </a:p>
          <a:p>
            <a:endParaRPr lang="da-DK" sz="1400" dirty="0"/>
          </a:p>
          <a:p>
            <a:r>
              <a:rPr lang="da-DK" sz="1400" i="1" dirty="0"/>
              <a:t>TE påbydes at sørge for, at angivelserne sikrer, at arbejdet med boring af 5000 huller i betondækkene kan udføres i henhold til gældende lovgivning samt at det sikres, at udsættelse for  allergifremkaldende stoffer undgås eller reduceres.</a:t>
            </a:r>
          </a:p>
          <a:p>
            <a:endParaRPr lang="da-DK" sz="1400" i="1" dirty="0"/>
          </a:p>
          <a:p>
            <a:r>
              <a:rPr lang="da-DK" sz="1400" i="1" dirty="0"/>
              <a:t>Det er ikke beskrevet, hvordan arbejdet med limning af stritterne i hullerne, med epoxy, kunne foregå, så det kunne udføres i henhold til loven, hvordan epoxyen kunne substitueres med et mindre farligt stof og man har ikke forsøgt at undgå, at der skulle anvendes epoxy.</a:t>
            </a:r>
          </a:p>
          <a:p>
            <a:endParaRPr lang="da-DK" sz="1200" dirty="0"/>
          </a:p>
          <a:p>
            <a:endParaRPr lang="da-DK" sz="1200"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Reaktionens præciserer</a:t>
            </a:r>
            <a:r>
              <a:rPr lang="da-DK" sz="1200" dirty="0">
                <a:latin typeface="Calibri" panose="020F0502020204030204" pitchFamily="34" charset="0"/>
                <a:ea typeface="Calibri" panose="020F0502020204030204" pitchFamily="34" charset="0"/>
              </a:rPr>
              <a:t> krav til substitution under projekteringen. Har sammenhæng med metodevalg. Ergonomiske vurderinger. Manglende indsigt og viden i arbejdsmiljøforhold og i arbejdsmiljøloven. AMK(P)`s rolle?</a:t>
            </a:r>
            <a:endParaRPr lang="da-DK" sz="1200" i="1" dirty="0"/>
          </a:p>
          <a:p>
            <a:endParaRPr lang="da-DK" sz="1600" i="1" dirty="0"/>
          </a:p>
          <a:p>
            <a:endParaRPr lang="da-DK" sz="1600" i="1" dirty="0"/>
          </a:p>
          <a:p>
            <a:endParaRPr lang="da-DK" sz="1600" i="1" dirty="0"/>
          </a:p>
          <a:p>
            <a:endParaRPr lang="da-DK" sz="1600" dirty="0"/>
          </a:p>
        </p:txBody>
      </p:sp>
    </p:spTree>
    <p:extLst>
      <p:ext uri="{BB962C8B-B14F-4D97-AF65-F5344CB8AC3E}">
        <p14:creationId xmlns:p14="http://schemas.microsoft.com/office/powerpoint/2010/main" val="323104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5" name="Rectangle 3">
            <a:extLst>
              <a:ext uri="{FF2B5EF4-FFF2-40B4-BE49-F238E27FC236}">
                <a16:creationId xmlns:a16="http://schemas.microsoft.com/office/drawing/2014/main" id="{C9973198-086E-4A41-B0B0-CB54A5E36ECA}"/>
              </a:ext>
            </a:extLst>
          </p:cNvPr>
          <p:cNvSpPr txBox="1">
            <a:spLocks noChangeArrowheads="1"/>
          </p:cNvSpPr>
          <p:nvPr/>
        </p:nvSpPr>
        <p:spPr>
          <a:xfrm>
            <a:off x="454848" y="1394798"/>
            <a:ext cx="8905986" cy="6061435"/>
          </a:xfrm>
          <a:prstGeom prst="rect">
            <a:avLst/>
          </a:prstGeom>
        </p:spPr>
        <p:txBody>
          <a:bodyPr lIns="100803" tIns="50402" rIns="100803" bIns="50402">
            <a:normAutofit/>
          </a:bodyPr>
          <a:lstStyle>
            <a:lvl1pPr marL="342900" indent="-342900"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3"/>
              </a:buBlip>
              <a:defRPr sz="2000" baseline="0">
                <a:solidFill>
                  <a:schemeClr val="tx1"/>
                </a:solidFill>
                <a:latin typeface="+mn-lt"/>
              </a:defRPr>
            </a:lvl2pPr>
            <a:lvl3pPr marL="1143000" indent="-228600" algn="l" rtl="0" eaLnBrk="1" fontAlgn="base" hangingPunct="1">
              <a:spcBef>
                <a:spcPct val="20000"/>
              </a:spcBef>
              <a:spcAft>
                <a:spcPct val="0"/>
              </a:spcAft>
              <a:buFontTx/>
              <a:buBlip>
                <a:blip r:embed="rId3"/>
              </a:buBlip>
              <a:defRPr sz="2000" baseline="0">
                <a:solidFill>
                  <a:schemeClr val="tx1"/>
                </a:solidFill>
                <a:latin typeface="+mn-lt"/>
              </a:defRPr>
            </a:lvl3pPr>
            <a:lvl4pPr marL="1600200" indent="-228600" algn="l" rtl="0" eaLnBrk="1" fontAlgn="base" hangingPunct="1">
              <a:spcBef>
                <a:spcPct val="20000"/>
              </a:spcBef>
              <a:spcAft>
                <a:spcPct val="0"/>
              </a:spcAft>
              <a:buFontTx/>
              <a:buBlip>
                <a:blip r:embed="rId3"/>
              </a:buBlip>
              <a:defRPr sz="2000">
                <a:solidFill>
                  <a:schemeClr val="tx1"/>
                </a:solidFill>
                <a:latin typeface="+mn-lt"/>
              </a:defRPr>
            </a:lvl4pPr>
            <a:lvl5pPr marL="2057400" indent="-228600" algn="l" rtl="0" eaLnBrk="1" fontAlgn="base" hangingPunct="1">
              <a:spcBef>
                <a:spcPct val="20000"/>
              </a:spcBef>
              <a:spcAft>
                <a:spcPct val="0"/>
              </a:spcAft>
              <a:buFontTx/>
              <a:buBlip>
                <a:blip r:embed="rId3"/>
              </a:buBlip>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a:lstStyle>
          <a:p>
            <a:endParaRPr lang="da-DK" altLang="da-DK" sz="1800" kern="0" dirty="0"/>
          </a:p>
          <a:p>
            <a:pPr marL="0" indent="0">
              <a:buNone/>
            </a:pPr>
            <a:endParaRPr lang="da-DK" altLang="da-DK" sz="1800" kern="0" dirty="0"/>
          </a:p>
          <a:p>
            <a:pPr lvl="0"/>
            <a:r>
              <a:rPr lang="da-DK" sz="1800" dirty="0"/>
              <a:t>Evne og/eller vilje.</a:t>
            </a:r>
          </a:p>
          <a:p>
            <a:pPr lvl="0"/>
            <a:r>
              <a:rPr lang="da-DK" sz="1800" dirty="0"/>
              <a:t>Kommunikation og samarbejde. </a:t>
            </a:r>
          </a:p>
          <a:p>
            <a:pPr lvl="0"/>
            <a:r>
              <a:rPr lang="da-DK" sz="1800" dirty="0"/>
              <a:t>Behov for viden om arbejdsmiljø og kompetencer til at håndtere dette.</a:t>
            </a:r>
          </a:p>
          <a:p>
            <a:pPr lvl="0"/>
            <a:r>
              <a:rPr lang="da-DK" sz="1800" dirty="0"/>
              <a:t>Dokumenterede risikovurderinger.</a:t>
            </a:r>
          </a:p>
          <a:p>
            <a:pPr lvl="0"/>
            <a:r>
              <a:rPr lang="da-DK" sz="1800" dirty="0"/>
              <a:t>Manglende efterlevelse af byggepladsregler.</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Manglende oplysning om bygherrens pligter.</a:t>
            </a:r>
          </a:p>
          <a:p>
            <a:pPr marL="0" indent="0">
              <a:buNone/>
            </a:pPr>
            <a:endParaRPr lang="da-DK"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i="1" dirty="0">
                <a:effectLst/>
                <a:latin typeface="Calibri" panose="020F0502020204030204" pitchFamily="34" charset="0"/>
                <a:ea typeface="Calibri" panose="020F0502020204030204" pitchFamily="34" charset="0"/>
                <a:cs typeface="Times New Roman" panose="02020603050405020304" pitchFamily="18" charset="0"/>
              </a:rPr>
              <a:t>Disse generelle iagttagelser er gengangere fra de tidligere opgørelser!</a:t>
            </a:r>
          </a:p>
          <a:p>
            <a:pPr marL="0" lvl="0" indent="0">
              <a:buNone/>
            </a:pPr>
            <a:endParaRPr lang="da-DK" sz="1800" dirty="0"/>
          </a:p>
          <a:p>
            <a:pPr lvl="0"/>
            <a:endParaRPr lang="da-DK" sz="1800" dirty="0"/>
          </a:p>
          <a:p>
            <a:pPr marL="0" indent="0">
              <a:buNone/>
            </a:pPr>
            <a:endParaRPr lang="da-DK" altLang="da-DK" sz="1800" kern="0" dirty="0"/>
          </a:p>
          <a:p>
            <a:endParaRPr lang="en-GB" altLang="da-DK" sz="1800" kern="0" dirty="0"/>
          </a:p>
        </p:txBody>
      </p:sp>
    </p:spTree>
    <p:extLst>
      <p:ext uri="{BB962C8B-B14F-4D97-AF65-F5344CB8AC3E}">
        <p14:creationId xmlns:p14="http://schemas.microsoft.com/office/powerpoint/2010/main" val="126962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676467"/>
          </a:xfrm>
          <a:prstGeom prst="rect">
            <a:avLst/>
          </a:prstGeom>
        </p:spPr>
        <p:txBody>
          <a:bodyPr wrap="square">
            <a:spAutoFit/>
          </a:bodyPr>
          <a:lstStyle/>
          <a:p>
            <a:pPr>
              <a:lnSpc>
                <a:spcPct val="107000"/>
              </a:lnSpc>
            </a:pPr>
            <a:r>
              <a:rPr lang="da-DK" sz="1200" i="1" dirty="0">
                <a:solidFill>
                  <a:schemeClr val="dk1"/>
                </a:solidFill>
              </a:rPr>
              <a:t>§ 9. Den projekterende og rådgivende skal rådgive sin klient om hvilke forundersøgelser, der bør foretages af hensyn til sikkerheden og sundheden i forbindelse med projektets gennemførelse og det gennemførte projekts vedligeholdelse.</a:t>
            </a:r>
          </a:p>
        </p:txBody>
      </p:sp>
      <p:sp>
        <p:nvSpPr>
          <p:cNvPr id="2" name="Rektangel 1">
            <a:extLst>
              <a:ext uri="{FF2B5EF4-FFF2-40B4-BE49-F238E27FC236}">
                <a16:creationId xmlns:a16="http://schemas.microsoft.com/office/drawing/2014/main" id="{DBC4A19B-346F-0053-08A8-A63EBD1ACD6F}"/>
              </a:ext>
            </a:extLst>
          </p:cNvPr>
          <p:cNvSpPr/>
          <p:nvPr/>
        </p:nvSpPr>
        <p:spPr>
          <a:xfrm>
            <a:off x="1331640" y="2229246"/>
            <a:ext cx="6480720" cy="3970318"/>
          </a:xfrm>
          <a:prstGeom prst="rect">
            <a:avLst/>
          </a:prstGeom>
        </p:spPr>
        <p:txBody>
          <a:bodyPr wrap="square">
            <a:spAutoFit/>
          </a:bodyPr>
          <a:lstStyle/>
          <a:p>
            <a:r>
              <a:rPr lang="da-DK" sz="1400" i="1" dirty="0"/>
              <a:t>Case 136: BHR (STP </a:t>
            </a:r>
            <a:r>
              <a:rPr lang="da-DK" sz="1400" dirty="0">
                <a:effectLst/>
                <a:latin typeface="Calibri" panose="020F0502020204030204" pitchFamily="34" charset="0"/>
                <a:ea typeface="Calibri" panose="020F0502020204030204" pitchFamily="34" charset="0"/>
                <a:cs typeface="Times New Roman" panose="02020603050405020304" pitchFamily="18" charset="0"/>
              </a:rPr>
              <a:t>§9)</a:t>
            </a:r>
            <a:endParaRPr lang="da-DK" sz="1400" i="1" dirty="0"/>
          </a:p>
          <a:p>
            <a:r>
              <a:rPr lang="da-DK" sz="1400" b="1" dirty="0">
                <a:effectLst/>
                <a:latin typeface="Calibri" panose="020F0502020204030204" pitchFamily="34" charset="0"/>
                <a:ea typeface="Calibri" panose="020F0502020204030204" pitchFamily="34" charset="0"/>
              </a:rPr>
              <a:t>Manglede forundersøgelse af asbestforekomster</a:t>
            </a:r>
          </a:p>
          <a:p>
            <a:endParaRPr lang="da-DK" sz="1400" dirty="0">
              <a:effectLst/>
              <a:latin typeface="Calibri" panose="020F0502020204030204" pitchFamily="34" charset="0"/>
              <a:ea typeface="Calibri" panose="020F0502020204030204" pitchFamily="34" charset="0"/>
            </a:endParaRPr>
          </a:p>
          <a:p>
            <a:r>
              <a:rPr lang="da-DK" sz="1400" i="1" dirty="0">
                <a:effectLst/>
                <a:latin typeface="Calibri" panose="020F0502020204030204" pitchFamily="34" charset="0"/>
                <a:ea typeface="Calibri" panose="020F0502020204030204" pitchFamily="34" charset="0"/>
              </a:rPr>
              <a:t>Bygherrerådgiveren har ikke i sin rådgivning rådgivet sin klient om, hvilke forundersøgelser der bør foretages af hensyn til sikkerheden og sundheden i forbindelse med projektets gennemførelse.</a:t>
            </a:r>
          </a:p>
          <a:p>
            <a:endParaRPr lang="da-DK" sz="1400" i="1" dirty="0">
              <a:effectLst/>
              <a:latin typeface="Calibri" panose="020F0502020204030204" pitchFamily="34" charset="0"/>
              <a:ea typeface="Calibri" panose="020F0502020204030204" pitchFamily="34" charset="0"/>
            </a:endParaRPr>
          </a:p>
          <a:p>
            <a:r>
              <a:rPr lang="da-DK" sz="1400" i="1" dirty="0">
                <a:effectLst/>
                <a:latin typeface="Calibri" panose="020F0502020204030204" pitchFamily="34" charset="0"/>
                <a:ea typeface="Calibri" panose="020F0502020204030204" pitchFamily="34" charset="0"/>
              </a:rPr>
              <a:t>Der arbejdedes med bortskaffelse af nedtagne fliser med muligt asbestholdigt fliseklæb fra badeværelser/toiletter uden, at det var kortlagt, om </a:t>
            </a:r>
            <a:r>
              <a:rPr lang="da-DK" sz="1400" i="1" dirty="0" err="1">
                <a:effectLst/>
                <a:latin typeface="Calibri" panose="020F0502020204030204" pitchFamily="34" charset="0"/>
                <a:ea typeface="Calibri" panose="020F0502020204030204" pitchFamily="34" charset="0"/>
              </a:rPr>
              <a:t>fliseklæben</a:t>
            </a:r>
            <a:r>
              <a:rPr lang="da-DK" sz="1400" i="1" dirty="0">
                <a:effectLst/>
                <a:latin typeface="Calibri" panose="020F0502020204030204" pitchFamily="34" charset="0"/>
                <a:ea typeface="Calibri" panose="020F0502020204030204" pitchFamily="34" charset="0"/>
              </a:rPr>
              <a:t> indeholdt asbest</a:t>
            </a:r>
          </a:p>
          <a:p>
            <a:endParaRPr lang="da-DK" sz="1400" i="1" dirty="0">
              <a:effectLst/>
              <a:latin typeface="Calibri" panose="020F0502020204030204" pitchFamily="34" charset="0"/>
              <a:ea typeface="Calibri" panose="020F0502020204030204" pitchFamily="34" charset="0"/>
            </a:endParaRPr>
          </a:p>
          <a:p>
            <a:endParaRPr lang="da-DK" sz="1200"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Reaktionens præciserer</a:t>
            </a:r>
            <a:r>
              <a:rPr lang="da-DK" sz="1200" dirty="0">
                <a:latin typeface="Calibri" panose="020F0502020204030204" pitchFamily="34" charset="0"/>
                <a:ea typeface="Calibri" panose="020F0502020204030204" pitchFamily="34" charset="0"/>
              </a:rPr>
              <a:t> krav til rådgivning om behov for forundersøgelser. </a:t>
            </a:r>
            <a:r>
              <a:rPr lang="da-DK" sz="1200" dirty="0" err="1">
                <a:latin typeface="Calibri" panose="020F0502020204030204" pitchFamily="34" charset="0"/>
                <a:ea typeface="Calibri" panose="020F0502020204030204" pitchFamily="34" charset="0"/>
              </a:rPr>
              <a:t>BHR`s</a:t>
            </a:r>
            <a:r>
              <a:rPr lang="da-DK" sz="1200" dirty="0">
                <a:latin typeface="Calibri" panose="020F0502020204030204" pitchFamily="34" charset="0"/>
                <a:ea typeface="Calibri" panose="020F0502020204030204" pitchFamily="34" charset="0"/>
              </a:rPr>
              <a:t> rolle har stor betydning for arbejdsmiljøet. </a:t>
            </a:r>
            <a:r>
              <a:rPr lang="da-DK" sz="1200" dirty="0" err="1">
                <a:latin typeface="Calibri" panose="020F0502020204030204" pitchFamily="34" charset="0"/>
                <a:ea typeface="Calibri" panose="020F0502020204030204" pitchFamily="34" charset="0"/>
              </a:rPr>
              <a:t>BHR`s</a:t>
            </a:r>
            <a:r>
              <a:rPr lang="da-DK" sz="1200" dirty="0">
                <a:latin typeface="Calibri" panose="020F0502020204030204" pitchFamily="34" charset="0"/>
                <a:ea typeface="Calibri" panose="020F0502020204030204" pitchFamily="34" charset="0"/>
              </a:rPr>
              <a:t> arbejdsmiljømæssige viden?</a:t>
            </a:r>
            <a:endParaRPr lang="da-DK" sz="1200" i="1" dirty="0"/>
          </a:p>
          <a:p>
            <a:endParaRPr lang="da-DK" sz="1600" i="1" dirty="0"/>
          </a:p>
          <a:p>
            <a:endParaRPr lang="da-DK" sz="1600" i="1" dirty="0"/>
          </a:p>
          <a:p>
            <a:endParaRPr lang="da-DK" sz="1600" i="1" dirty="0"/>
          </a:p>
          <a:p>
            <a:endParaRPr lang="da-DK" sz="1600" dirty="0"/>
          </a:p>
        </p:txBody>
      </p:sp>
    </p:spTree>
    <p:extLst>
      <p:ext uri="{BB962C8B-B14F-4D97-AF65-F5344CB8AC3E}">
        <p14:creationId xmlns:p14="http://schemas.microsoft.com/office/powerpoint/2010/main" val="1906762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1071704"/>
          </a:xfrm>
          <a:prstGeom prst="rect">
            <a:avLst/>
          </a:prstGeom>
        </p:spPr>
        <p:txBody>
          <a:bodyPr wrap="square">
            <a:spAutoFit/>
          </a:bodyPr>
          <a:lstStyle/>
          <a:p>
            <a:pPr>
              <a:lnSpc>
                <a:spcPct val="107000"/>
              </a:lnSpc>
            </a:pPr>
            <a:r>
              <a:rPr lang="da-DK" sz="1200" i="1" dirty="0">
                <a:solidFill>
                  <a:schemeClr val="dk1"/>
                </a:solidFill>
              </a:rPr>
              <a:t>§ 10. Den projekterende skal i projektmaterialet angive, hvilke særlige risici og andre særlige forhold der er forbundet med det konkrete projekt, og som har betydning for sikkerheden og sundheden i forbindelse med projektets gennemførelse og det gennemførte projekts vedligeholdelse, jf. bilag 1.</a:t>
            </a:r>
          </a:p>
          <a:p>
            <a:pPr>
              <a:lnSpc>
                <a:spcPct val="107000"/>
              </a:lnSpc>
            </a:pPr>
            <a:endParaRPr lang="da-DK" sz="1200" i="1" dirty="0">
              <a:solidFill>
                <a:schemeClr val="dk1"/>
              </a:solidFill>
            </a:endParaRPr>
          </a:p>
        </p:txBody>
      </p:sp>
      <p:sp>
        <p:nvSpPr>
          <p:cNvPr id="5" name="Rektangel 4">
            <a:extLst>
              <a:ext uri="{FF2B5EF4-FFF2-40B4-BE49-F238E27FC236}">
                <a16:creationId xmlns:a16="http://schemas.microsoft.com/office/drawing/2014/main" id="{A83C42D1-5111-416B-95D3-B278B6C87BC5}"/>
              </a:ext>
            </a:extLst>
          </p:cNvPr>
          <p:cNvSpPr/>
          <p:nvPr/>
        </p:nvSpPr>
        <p:spPr>
          <a:xfrm>
            <a:off x="1331640" y="2413332"/>
            <a:ext cx="6480720" cy="4832092"/>
          </a:xfrm>
          <a:prstGeom prst="rect">
            <a:avLst/>
          </a:prstGeom>
        </p:spPr>
        <p:txBody>
          <a:bodyPr wrap="square">
            <a:spAutoFit/>
          </a:bodyPr>
          <a:lstStyle/>
          <a:p>
            <a:r>
              <a:rPr lang="da-DK" sz="1400" i="1" dirty="0"/>
              <a:t>Case 130: TE (STP </a:t>
            </a:r>
            <a:r>
              <a:rPr lang="da-DK" sz="1400" dirty="0">
                <a:effectLst/>
                <a:latin typeface="Calibri" panose="020F0502020204030204" pitchFamily="34" charset="0"/>
                <a:ea typeface="Calibri" panose="020F0502020204030204" pitchFamily="34" charset="0"/>
                <a:cs typeface="Times New Roman" panose="02020603050405020304" pitchFamily="18" charset="0"/>
              </a:rPr>
              <a:t>§ 6,1 + § 10,1 )</a:t>
            </a:r>
            <a:endParaRPr lang="da-DK" sz="1400" i="1" dirty="0"/>
          </a:p>
          <a:p>
            <a:r>
              <a:rPr lang="da-DK" sz="1400" b="1" dirty="0">
                <a:effectLst/>
                <a:latin typeface="Calibri" panose="020F0502020204030204" pitchFamily="34" charset="0"/>
                <a:ea typeface="Calibri" panose="020F0502020204030204" pitchFamily="34" charset="0"/>
              </a:rPr>
              <a:t>Manglende angivelser til UE (borearbejde) vedr. jordforurening</a:t>
            </a:r>
          </a:p>
          <a:p>
            <a:endParaRPr lang="da-DK" sz="1400" dirty="0"/>
          </a:p>
          <a:p>
            <a:r>
              <a:rPr lang="da-DK" sz="1400" i="1" dirty="0"/>
              <a:t>TE har ikke har sørget for at angive i projektmaterialet, hvilke særlige risici og andre særlige forhold der er forbundet med projektet, som har betydning for sikkerheden og</a:t>
            </a:r>
          </a:p>
          <a:p>
            <a:r>
              <a:rPr lang="da-DK" sz="1400" i="1" dirty="0"/>
              <a:t>sundheden i forbindelse med projektets gennemførelse.</a:t>
            </a:r>
          </a:p>
          <a:p>
            <a:endParaRPr lang="da-DK" sz="1400" i="1" dirty="0"/>
          </a:p>
          <a:p>
            <a:r>
              <a:rPr lang="da-DK" sz="1400" i="1" dirty="0"/>
              <a:t>TE har modtaget materiale fra bygherre, hvoraf det fremgår, at der er forureninger i jorden på grundstykke, men underentreprenøren havde ikke modtaget angivelser om, at jorden og grundvandet på grunden var forurenet. </a:t>
            </a:r>
          </a:p>
          <a:p>
            <a:endParaRPr lang="da-DK" sz="1400" i="1" dirty="0"/>
          </a:p>
          <a:p>
            <a:r>
              <a:rPr lang="da-DK" sz="1400" i="1" dirty="0"/>
              <a:t>TE er AMK(P ) på projektet.</a:t>
            </a:r>
          </a:p>
          <a:p>
            <a:endParaRPr lang="da-DK" sz="1600" i="1"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Reaktionens præciserer</a:t>
            </a:r>
            <a:r>
              <a:rPr lang="da-DK" sz="1200" dirty="0">
                <a:latin typeface="Calibri" panose="020F0502020204030204" pitchFamily="34" charset="0"/>
                <a:ea typeface="Calibri" panose="020F0502020204030204" pitchFamily="34" charset="0"/>
              </a:rPr>
              <a:t> krav til angivelser af særlige risici herunder jordforurening. AMK(P)`s rolle i en TE?</a:t>
            </a:r>
            <a:endParaRPr lang="da-DK" sz="1200" i="1" dirty="0"/>
          </a:p>
          <a:p>
            <a:endParaRPr lang="da-DK" sz="1200" dirty="0"/>
          </a:p>
          <a:p>
            <a:endParaRPr lang="da-DK" sz="1200" dirty="0"/>
          </a:p>
          <a:p>
            <a:endParaRPr lang="da-DK" sz="1600" i="1" dirty="0"/>
          </a:p>
          <a:p>
            <a:endParaRPr lang="da-DK" sz="1600" i="1" dirty="0"/>
          </a:p>
          <a:p>
            <a:endParaRPr lang="da-DK" sz="1600" i="1" dirty="0"/>
          </a:p>
          <a:p>
            <a:endParaRPr lang="da-DK" sz="1600" dirty="0"/>
          </a:p>
        </p:txBody>
      </p:sp>
    </p:spTree>
    <p:extLst>
      <p:ext uri="{BB962C8B-B14F-4D97-AF65-F5344CB8AC3E}">
        <p14:creationId xmlns:p14="http://schemas.microsoft.com/office/powerpoint/2010/main" val="399577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676467"/>
          </a:xfrm>
          <a:prstGeom prst="rect">
            <a:avLst/>
          </a:prstGeom>
        </p:spPr>
        <p:txBody>
          <a:bodyPr wrap="square">
            <a:spAutoFit/>
          </a:bodyPr>
          <a:lstStyle/>
          <a:p>
            <a:pPr>
              <a:lnSpc>
                <a:spcPct val="107000"/>
              </a:lnSpc>
            </a:pPr>
            <a:r>
              <a:rPr lang="da-DK" sz="1200" i="1" dirty="0">
                <a:solidFill>
                  <a:schemeClr val="dk1"/>
                </a:solidFill>
              </a:rPr>
              <a:t>§ 11. Den, der leverer et projekt til et bygge- eller anlægsarbejde, oplyser bygherren om dennes forpligtelser efter arbejdsmiljølovgivningen i relation til projektets forventede karakter og omfang.</a:t>
            </a:r>
          </a:p>
        </p:txBody>
      </p:sp>
      <p:sp>
        <p:nvSpPr>
          <p:cNvPr id="2" name="Rektangel 1">
            <a:extLst>
              <a:ext uri="{FF2B5EF4-FFF2-40B4-BE49-F238E27FC236}">
                <a16:creationId xmlns:a16="http://schemas.microsoft.com/office/drawing/2014/main" id="{C9A46229-F6EF-FC91-0815-ADBF36F55E44}"/>
              </a:ext>
            </a:extLst>
          </p:cNvPr>
          <p:cNvSpPr/>
          <p:nvPr/>
        </p:nvSpPr>
        <p:spPr>
          <a:xfrm>
            <a:off x="1331640" y="2229246"/>
            <a:ext cx="6480720" cy="4401205"/>
          </a:xfrm>
          <a:prstGeom prst="rect">
            <a:avLst/>
          </a:prstGeom>
        </p:spPr>
        <p:txBody>
          <a:bodyPr wrap="square">
            <a:spAutoFit/>
          </a:bodyPr>
          <a:lstStyle/>
          <a:p>
            <a:r>
              <a:rPr lang="da-DK" sz="1400" i="1" dirty="0"/>
              <a:t>Case 128: RÅD (STP </a:t>
            </a:r>
            <a:r>
              <a:rPr lang="da-DK" sz="1400" dirty="0">
                <a:effectLst/>
                <a:latin typeface="Calibri" panose="020F0502020204030204" pitchFamily="34" charset="0"/>
                <a:ea typeface="Calibri" panose="020F0502020204030204" pitchFamily="34" charset="0"/>
                <a:cs typeface="Times New Roman" panose="02020603050405020304" pitchFamily="18" charset="0"/>
              </a:rPr>
              <a:t>§11)</a:t>
            </a:r>
          </a:p>
          <a:p>
            <a:r>
              <a:rPr lang="da-DK" sz="1400" b="1" dirty="0"/>
              <a:t>Manglende oplysning til BYH om dennes pligter</a:t>
            </a:r>
          </a:p>
          <a:p>
            <a:r>
              <a:rPr lang="da-DK" sz="1400" dirty="0">
                <a:effectLst/>
                <a:latin typeface="Calibri" panose="020F0502020204030204" pitchFamily="34" charset="0"/>
                <a:ea typeface="Calibri" panose="020F0502020204030204" pitchFamily="34" charset="0"/>
              </a:rPr>
              <a:t> </a:t>
            </a:r>
          </a:p>
          <a:p>
            <a:r>
              <a:rPr lang="da-DK" sz="1400" i="1" dirty="0">
                <a:effectLst/>
                <a:latin typeface="Calibri" panose="020F0502020204030204" pitchFamily="34" charset="0"/>
                <a:ea typeface="Calibri" panose="020F0502020204030204" pitchFamily="34" charset="0"/>
              </a:rPr>
              <a:t>Rådgiveren ved projekt med opførelse ca. 8000 m2 erhvervsbygninger, skal oplyse bygherren om dennes forpligtelser efter arbejdsmiljølovgivningen, da</a:t>
            </a:r>
          </a:p>
          <a:p>
            <a:endParaRPr lang="da-DK" sz="1400" i="1"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da-DK" sz="1400" i="1" dirty="0">
                <a:effectLst/>
                <a:latin typeface="Calibri" panose="020F0502020204030204" pitchFamily="34" charset="0"/>
                <a:ea typeface="Calibri" panose="020F0502020204030204" pitchFamily="34" charset="0"/>
              </a:rPr>
              <a:t>Byggepladsen ikke er anmeldt til Arbejdstilsynet.</a:t>
            </a:r>
          </a:p>
          <a:p>
            <a:pPr marL="285750" indent="-285750">
              <a:buFont typeface="Arial" panose="020B0604020202020204" pitchFamily="34" charset="0"/>
              <a:buChar char="•"/>
            </a:pPr>
            <a:r>
              <a:rPr lang="da-DK" sz="1400" i="1" dirty="0">
                <a:effectLst/>
                <a:latin typeface="Calibri" panose="020F0502020204030204" pitchFamily="34" charset="0"/>
                <a:ea typeface="Calibri" panose="020F0502020204030204" pitchFamily="34" charset="0"/>
              </a:rPr>
              <a:t>Bygherren har ikke udpeget en koordinator for projektering og byggefasen.</a:t>
            </a:r>
          </a:p>
          <a:p>
            <a:pPr marL="285750" indent="-285750">
              <a:buFont typeface="Arial" panose="020B0604020202020204" pitchFamily="34" charset="0"/>
              <a:buChar char="•"/>
            </a:pPr>
            <a:r>
              <a:rPr lang="da-DK" sz="1400" i="1" dirty="0">
                <a:effectLst/>
                <a:latin typeface="Calibri" panose="020F0502020204030204" pitchFamily="34" charset="0"/>
                <a:ea typeface="Calibri" panose="020F0502020204030204" pitchFamily="34" charset="0"/>
              </a:rPr>
              <a:t>Rådgiveren har ikke oplyst bygherren om, at byggepladsen skal anmeldes til Arbejdstilsynet. </a:t>
            </a:r>
          </a:p>
          <a:p>
            <a:pPr marL="285750" indent="-285750">
              <a:buFont typeface="Arial" panose="020B0604020202020204" pitchFamily="34" charset="0"/>
              <a:buChar char="•"/>
            </a:pPr>
            <a:r>
              <a:rPr lang="da-DK" sz="1400" i="1" dirty="0">
                <a:effectLst/>
                <a:latin typeface="Calibri" panose="020F0502020204030204" pitchFamily="34" charset="0"/>
                <a:ea typeface="Calibri" panose="020F0502020204030204" pitchFamily="34" charset="0"/>
              </a:rPr>
              <a:t>Rådgiveren har ikke oplyst bygherren om, at der skal udpeges en eller flere arbejdsmiljøkoordinatorer i forbindelse med projektering og opførelse af byggeriet.</a:t>
            </a:r>
          </a:p>
          <a:p>
            <a:endParaRPr lang="da-DK" sz="1200" dirty="0"/>
          </a:p>
          <a:p>
            <a:r>
              <a:rPr lang="da-DK" sz="1200" dirty="0">
                <a:effectLst/>
                <a:latin typeface="Calibri" panose="020F0502020204030204" pitchFamily="34" charset="0"/>
                <a:ea typeface="Calibri" panose="020F0502020204030204" pitchFamily="34" charset="0"/>
              </a:rPr>
              <a:t>Vurdering:</a:t>
            </a:r>
          </a:p>
          <a:p>
            <a:r>
              <a:rPr lang="da-DK" sz="1200" dirty="0">
                <a:effectLst/>
                <a:latin typeface="Calibri" panose="020F0502020204030204" pitchFamily="34" charset="0"/>
                <a:ea typeface="Calibri" panose="020F0502020204030204" pitchFamily="34" charset="0"/>
              </a:rPr>
              <a:t>Reaktionens præciserer</a:t>
            </a:r>
            <a:r>
              <a:rPr lang="da-DK" sz="1200" dirty="0">
                <a:latin typeface="Calibri" panose="020F0502020204030204" pitchFamily="34" charset="0"/>
                <a:ea typeface="Calibri" panose="020F0502020204030204" pitchFamily="34" charset="0"/>
              </a:rPr>
              <a:t> krav til oplysning om bygherrens pligter. </a:t>
            </a:r>
            <a:r>
              <a:rPr lang="da-DK" sz="1200" dirty="0">
                <a:effectLst/>
                <a:latin typeface="Calibri" panose="020F0502020204030204" pitchFamily="34" charset="0"/>
                <a:ea typeface="Calibri" panose="020F0502020204030204" pitchFamily="34" charset="0"/>
              </a:rPr>
              <a:t>Rådgivers uvidenhed om egne og krav til bygherren. Har der været reaktion i </a:t>
            </a:r>
            <a:r>
              <a:rPr lang="da-DK" sz="1200" dirty="0" err="1">
                <a:effectLst/>
                <a:latin typeface="Calibri" panose="020F0502020204030204" pitchFamily="34" charset="0"/>
                <a:ea typeface="Calibri" panose="020F0502020204030204" pitchFamily="34" charset="0"/>
              </a:rPr>
              <a:t>fht</a:t>
            </a:r>
            <a:r>
              <a:rPr lang="da-DK" sz="1200" dirty="0">
                <a:effectLst/>
                <a:latin typeface="Calibri" panose="020F0502020204030204" pitchFamily="34" charset="0"/>
                <a:ea typeface="Calibri" panose="020F0502020204030204" pitchFamily="34" charset="0"/>
              </a:rPr>
              <a:t>. bygherrens pligter?</a:t>
            </a:r>
          </a:p>
          <a:p>
            <a:endParaRPr lang="da-DK" sz="1600" i="1" dirty="0"/>
          </a:p>
          <a:p>
            <a:endParaRPr lang="da-DK" sz="1600" i="1" dirty="0"/>
          </a:p>
          <a:p>
            <a:endParaRPr lang="da-DK" sz="1600" i="1" dirty="0"/>
          </a:p>
          <a:p>
            <a:endParaRPr lang="da-DK" sz="1600" dirty="0"/>
          </a:p>
        </p:txBody>
      </p:sp>
    </p:spTree>
    <p:extLst>
      <p:ext uri="{BB962C8B-B14F-4D97-AF65-F5344CB8AC3E}">
        <p14:creationId xmlns:p14="http://schemas.microsoft.com/office/powerpoint/2010/main" val="2359511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9FFAFA4C-A564-4CDE-86A6-2CC5C41F46FF}"/>
              </a:ext>
            </a:extLst>
          </p:cNvPr>
          <p:cNvSpPr/>
          <p:nvPr/>
        </p:nvSpPr>
        <p:spPr>
          <a:xfrm>
            <a:off x="1187624" y="1417638"/>
            <a:ext cx="6174432" cy="2850267"/>
          </a:xfrm>
          <a:prstGeom prst="rect">
            <a:avLst/>
          </a:prstGeom>
        </p:spPr>
        <p:txBody>
          <a:bodyPr wrap="square">
            <a:spAutoFit/>
          </a:bodyPr>
          <a:lstStyle/>
          <a:p>
            <a:pPr>
              <a:lnSpc>
                <a:spcPct val="107000"/>
              </a:lnSpc>
            </a:pPr>
            <a:r>
              <a:rPr lang="da-DK" sz="1200" i="1" dirty="0">
                <a:solidFill>
                  <a:schemeClr val="dk1"/>
                </a:solidFill>
              </a:rPr>
              <a:t>§ 12. Den, der leverer et projekt til et bygge- eller anlægsarbejde, skal som en del af projektmaterialet levere en beskrivelse af bygningens eller anlæggets karakteristika (konstruktion, udformning, foreskrevne materialer m.v.), i det omfang det har betydning for sikkerheden og sundheden ved arbejde med vedligeholdelse eller reparation af den pågældende bygning eller anlæg. Beskrivelsen skal herunder indeholde en liste over de særlige forhold, der skal iagttages i relation til sikkerheden og sundheden ved sådanne fremtidige arbejder.</a:t>
            </a:r>
          </a:p>
          <a:p>
            <a:pPr>
              <a:lnSpc>
                <a:spcPct val="107000"/>
              </a:lnSpc>
            </a:pPr>
            <a:endParaRPr lang="da-DK" sz="1200" i="1" dirty="0">
              <a:solidFill>
                <a:schemeClr val="dk1"/>
              </a:solidFill>
            </a:endParaRPr>
          </a:p>
          <a:p>
            <a:pPr>
              <a:lnSpc>
                <a:spcPct val="107000"/>
              </a:lnSpc>
            </a:pPr>
            <a:r>
              <a:rPr lang="da-DK" sz="1200" i="1" dirty="0">
                <a:solidFill>
                  <a:schemeClr val="dk1"/>
                </a:solidFill>
              </a:rPr>
              <a:t>Stk. 2. Den projekterende af et bygge- eller anlægsarbejde skal på baggrund af vurderingen af stk. 1, give bygherrens koordinator de oplysninger og i givet fald den beskrivelse, der skal foreligge efter stk. 1, med henblik på koordinatorens vurdering af udarbejdelsen af den journal, som er tilpasset bygværkets karakteristika, og som indeholder en liste over de emner vedrørende sikkerhed og sundhed, der bør tages hensyn til i forbindelse med eventuelle fremtidige arbejder, jf. bekendtgørelse om bygherrens pligter. Journalen kan indgå i den liste, der udarbejdes af den projekterende.</a:t>
            </a:r>
          </a:p>
        </p:txBody>
      </p:sp>
      <p:sp>
        <p:nvSpPr>
          <p:cNvPr id="6" name="Rektangel 5">
            <a:extLst>
              <a:ext uri="{FF2B5EF4-FFF2-40B4-BE49-F238E27FC236}">
                <a16:creationId xmlns:a16="http://schemas.microsoft.com/office/drawing/2014/main" id="{07C506AE-ECA7-4D4C-96B0-00885EDF5D89}"/>
              </a:ext>
            </a:extLst>
          </p:cNvPr>
          <p:cNvSpPr/>
          <p:nvPr/>
        </p:nvSpPr>
        <p:spPr>
          <a:xfrm>
            <a:off x="1187624" y="4283804"/>
            <a:ext cx="6174432" cy="369332"/>
          </a:xfrm>
          <a:prstGeom prst="rect">
            <a:avLst/>
          </a:prstGeom>
        </p:spPr>
        <p:txBody>
          <a:bodyPr wrap="square">
            <a:spAutoFit/>
          </a:bodyPr>
          <a:lstStyle/>
          <a:p>
            <a:r>
              <a:rPr lang="da-DK" sz="1800" i="1" dirty="0">
                <a:effectLst/>
                <a:latin typeface="Calibri" panose="020F0502020204030204" pitchFamily="34" charset="0"/>
                <a:ea typeface="Calibri" panose="020F0502020204030204" pitchFamily="34" charset="0"/>
                <a:cs typeface="Times New Roman" panose="02020603050405020304" pitchFamily="18" charset="0"/>
              </a:rPr>
              <a:t>Der henvises til case 138 i § 6,5</a:t>
            </a:r>
            <a:r>
              <a:rPr lang="da-DK" i="1" dirty="0"/>
              <a:t>.</a:t>
            </a:r>
          </a:p>
        </p:txBody>
      </p:sp>
    </p:spTree>
    <p:extLst>
      <p:ext uri="{BB962C8B-B14F-4D97-AF65-F5344CB8AC3E}">
        <p14:creationId xmlns:p14="http://schemas.microsoft.com/office/powerpoint/2010/main" val="325306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5" name="Rectangle 3">
            <a:extLst>
              <a:ext uri="{FF2B5EF4-FFF2-40B4-BE49-F238E27FC236}">
                <a16:creationId xmlns:a16="http://schemas.microsoft.com/office/drawing/2014/main" id="{C9973198-086E-4A41-B0B0-CB54A5E36ECA}"/>
              </a:ext>
            </a:extLst>
          </p:cNvPr>
          <p:cNvSpPr txBox="1">
            <a:spLocks noChangeArrowheads="1"/>
          </p:cNvSpPr>
          <p:nvPr/>
        </p:nvSpPr>
        <p:spPr>
          <a:xfrm>
            <a:off x="454848" y="1394798"/>
            <a:ext cx="8905986" cy="6061435"/>
          </a:xfrm>
          <a:prstGeom prst="rect">
            <a:avLst/>
          </a:prstGeom>
        </p:spPr>
        <p:txBody>
          <a:bodyPr lIns="100803" tIns="50402" rIns="100803" bIns="50402">
            <a:normAutofit/>
          </a:bodyPr>
          <a:lstStyle>
            <a:lvl1pPr marL="342900" indent="-342900"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42950" indent="-285750" algn="l" rtl="0" eaLnBrk="1" fontAlgn="base" hangingPunct="1">
              <a:spcBef>
                <a:spcPct val="20000"/>
              </a:spcBef>
              <a:spcAft>
                <a:spcPct val="0"/>
              </a:spcAft>
              <a:buFontTx/>
              <a:buBlip>
                <a:blip r:embed="rId3"/>
              </a:buBlip>
              <a:defRPr sz="2000" baseline="0">
                <a:solidFill>
                  <a:schemeClr val="tx1"/>
                </a:solidFill>
                <a:latin typeface="+mn-lt"/>
              </a:defRPr>
            </a:lvl2pPr>
            <a:lvl3pPr marL="1143000" indent="-228600" algn="l" rtl="0" eaLnBrk="1" fontAlgn="base" hangingPunct="1">
              <a:spcBef>
                <a:spcPct val="20000"/>
              </a:spcBef>
              <a:spcAft>
                <a:spcPct val="0"/>
              </a:spcAft>
              <a:buFontTx/>
              <a:buBlip>
                <a:blip r:embed="rId3"/>
              </a:buBlip>
              <a:defRPr sz="2000" baseline="0">
                <a:solidFill>
                  <a:schemeClr val="tx1"/>
                </a:solidFill>
                <a:latin typeface="+mn-lt"/>
              </a:defRPr>
            </a:lvl3pPr>
            <a:lvl4pPr marL="1600200" indent="-228600" algn="l" rtl="0" eaLnBrk="1" fontAlgn="base" hangingPunct="1">
              <a:spcBef>
                <a:spcPct val="20000"/>
              </a:spcBef>
              <a:spcAft>
                <a:spcPct val="0"/>
              </a:spcAft>
              <a:buFontTx/>
              <a:buBlip>
                <a:blip r:embed="rId3"/>
              </a:buBlip>
              <a:defRPr sz="2000">
                <a:solidFill>
                  <a:schemeClr val="tx1"/>
                </a:solidFill>
                <a:latin typeface="+mn-lt"/>
              </a:defRPr>
            </a:lvl4pPr>
            <a:lvl5pPr marL="2057400" indent="-228600" algn="l" rtl="0" eaLnBrk="1" fontAlgn="base" hangingPunct="1">
              <a:spcBef>
                <a:spcPct val="20000"/>
              </a:spcBef>
              <a:spcAft>
                <a:spcPct val="0"/>
              </a:spcAft>
              <a:buFontTx/>
              <a:buBlip>
                <a:blip r:embed="rId3"/>
              </a:buBlip>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a:lstStyle>
          <a:p>
            <a:endParaRPr lang="da-DK" altLang="da-DK" sz="1800" kern="0" dirty="0"/>
          </a:p>
          <a:p>
            <a:pPr marL="0" indent="0">
              <a:buNone/>
            </a:pPr>
            <a:endParaRPr lang="da-DK" altLang="da-DK" sz="1800" kern="0" dirty="0"/>
          </a:p>
          <a:p>
            <a:pPr lvl="0"/>
            <a:r>
              <a:rPr lang="da-DK" sz="1800" dirty="0"/>
              <a:t>Ingen afgørelser fra AM-klagenævnet.</a:t>
            </a:r>
          </a:p>
          <a:p>
            <a:pPr lvl="0"/>
            <a:r>
              <a:rPr lang="da-DK" sz="1800" dirty="0"/>
              <a:t>Har modtaget 50 reaktioner. </a:t>
            </a:r>
          </a:p>
          <a:p>
            <a:pPr lvl="0"/>
            <a:r>
              <a:rPr lang="da-DK" sz="1800" dirty="0"/>
              <a:t>11 reaktioner er vejledninger. (kun virksomhed og overskrift)</a:t>
            </a:r>
          </a:p>
          <a:p>
            <a:pPr lvl="0"/>
            <a:r>
              <a:rPr lang="da-DK" sz="1800" dirty="0"/>
              <a:t>15 reaktioner er kategoriseret forkert og er frasorteret.</a:t>
            </a:r>
          </a:p>
          <a:p>
            <a:pPr lvl="0"/>
            <a:r>
              <a:rPr lang="da-DK" sz="1800" dirty="0"/>
              <a:t>Der er ikke afgivet reaktioner i forbindelse med gravearbejde og tagarbejde (under udførelsen).</a:t>
            </a:r>
          </a:p>
          <a:p>
            <a:pPr lvl="0"/>
            <a:r>
              <a:rPr lang="da-DK" sz="1800" dirty="0"/>
              <a:t>Flere reaktioner i forbindelse med etablering af solcelleanlæg.</a:t>
            </a:r>
          </a:p>
          <a:p>
            <a:pPr lvl="0"/>
            <a:r>
              <a:rPr lang="da-DK" sz="1800" dirty="0"/>
              <a:t>Relativt flere reaktioner i </a:t>
            </a:r>
            <a:r>
              <a:rPr lang="da-DK" sz="1800" dirty="0" err="1"/>
              <a:t>fht</a:t>
            </a:r>
            <a:r>
              <a:rPr lang="da-DK" sz="1800" dirty="0"/>
              <a:t>. driftsfasen. </a:t>
            </a:r>
          </a:p>
          <a:p>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da-DK" sz="1800" dirty="0"/>
          </a:p>
          <a:p>
            <a:pPr lvl="0"/>
            <a:endParaRPr lang="da-DK" sz="1800" dirty="0"/>
          </a:p>
          <a:p>
            <a:pPr marL="0" indent="0">
              <a:buNone/>
            </a:pPr>
            <a:endParaRPr lang="da-DK" altLang="da-DK" sz="1800" kern="0" dirty="0"/>
          </a:p>
          <a:p>
            <a:endParaRPr lang="en-GB" altLang="da-DK" sz="1800" kern="0" dirty="0"/>
          </a:p>
        </p:txBody>
      </p:sp>
    </p:spTree>
    <p:extLst>
      <p:ext uri="{BB962C8B-B14F-4D97-AF65-F5344CB8AC3E}">
        <p14:creationId xmlns:p14="http://schemas.microsoft.com/office/powerpoint/2010/main" val="31347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5">
            <a:extLst>
              <a:ext uri="{FF2B5EF4-FFF2-40B4-BE49-F238E27FC236}">
                <a16:creationId xmlns:a16="http://schemas.microsoft.com/office/drawing/2014/main" id="{EE149247-0E59-473A-81E4-E4A9BE24D7FE}"/>
              </a:ext>
            </a:extLst>
          </p:cNvPr>
          <p:cNvGraphicFramePr>
            <a:graphicFrameLocks noGrp="1"/>
          </p:cNvGraphicFramePr>
          <p:nvPr>
            <p:extLst>
              <p:ext uri="{D42A27DB-BD31-4B8C-83A1-F6EECF244321}">
                <p14:modId xmlns:p14="http://schemas.microsoft.com/office/powerpoint/2010/main" val="4171770935"/>
              </p:ext>
            </p:extLst>
          </p:nvPr>
        </p:nvGraphicFramePr>
        <p:xfrm>
          <a:off x="780125" y="1689100"/>
          <a:ext cx="7906675" cy="3479800"/>
        </p:xfrm>
        <a:graphic>
          <a:graphicData uri="http://schemas.openxmlformats.org/drawingml/2006/table">
            <a:tbl>
              <a:tblPr firstRow="1" bandRow="1">
                <a:tableStyleId>{5C22544A-7EE6-4342-B048-85BDC9FD1C3A}</a:tableStyleId>
              </a:tblPr>
              <a:tblGrid>
                <a:gridCol w="1459900">
                  <a:extLst>
                    <a:ext uri="{9D8B030D-6E8A-4147-A177-3AD203B41FA5}">
                      <a16:colId xmlns:a16="http://schemas.microsoft.com/office/drawing/2014/main" val="2089497207"/>
                    </a:ext>
                  </a:extLst>
                </a:gridCol>
                <a:gridCol w="1190190">
                  <a:extLst>
                    <a:ext uri="{9D8B030D-6E8A-4147-A177-3AD203B41FA5}">
                      <a16:colId xmlns:a16="http://schemas.microsoft.com/office/drawing/2014/main" val="1061632729"/>
                    </a:ext>
                  </a:extLst>
                </a:gridCol>
                <a:gridCol w="1368152">
                  <a:extLst>
                    <a:ext uri="{9D8B030D-6E8A-4147-A177-3AD203B41FA5}">
                      <a16:colId xmlns:a16="http://schemas.microsoft.com/office/drawing/2014/main" val="3704309637"/>
                    </a:ext>
                  </a:extLst>
                </a:gridCol>
                <a:gridCol w="1584176">
                  <a:extLst>
                    <a:ext uri="{9D8B030D-6E8A-4147-A177-3AD203B41FA5}">
                      <a16:colId xmlns:a16="http://schemas.microsoft.com/office/drawing/2014/main" val="1416835840"/>
                    </a:ext>
                  </a:extLst>
                </a:gridCol>
                <a:gridCol w="2304257">
                  <a:extLst>
                    <a:ext uri="{9D8B030D-6E8A-4147-A177-3AD203B41FA5}">
                      <a16:colId xmlns:a16="http://schemas.microsoft.com/office/drawing/2014/main" val="2694626933"/>
                    </a:ext>
                  </a:extLst>
                </a:gridCol>
              </a:tblGrid>
              <a:tr h="407043">
                <a:tc>
                  <a:txBody>
                    <a:bodyPr/>
                    <a:lstStyle/>
                    <a:p>
                      <a:r>
                        <a:rPr lang="da-DK" b="0" dirty="0">
                          <a:solidFill>
                            <a:schemeClr val="tx1"/>
                          </a:solidFill>
                        </a:rPr>
                        <a:t>Periode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Antal </a:t>
                      </a:r>
                      <a:r>
                        <a:rPr lang="da-DK" b="0" dirty="0" err="1">
                          <a:solidFill>
                            <a:schemeClr val="tx1"/>
                          </a:solidFill>
                        </a:rPr>
                        <a:t>reaktio-ner</a:t>
                      </a:r>
                      <a:endParaRPr lang="da-DK"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Fravalgte reaktioner*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I 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Afgørelser fra Arbejdsmiljøklage-nævnet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6858582"/>
                  </a:ext>
                </a:extLst>
              </a:tr>
              <a:tr h="370840">
                <a:tc>
                  <a:txBody>
                    <a:bodyPr/>
                    <a:lstStyle/>
                    <a:p>
                      <a:r>
                        <a:rPr lang="da-DK" sz="1800" dirty="0"/>
                        <a:t>2013 – februar 2020</a:t>
                      </a:r>
                      <a:endParaRPr lang="da-DK"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66 (9 – 10 reaktioner /år)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3375636"/>
                  </a:ext>
                </a:extLst>
              </a:tr>
              <a:tr h="370840">
                <a:tc>
                  <a:txBody>
                    <a:bodyPr/>
                    <a:lstStyle/>
                    <a:p>
                      <a:r>
                        <a:rPr lang="da-DK" sz="1800" dirty="0"/>
                        <a:t>Marts 2020 – december 2021</a:t>
                      </a:r>
                      <a:endParaRPr lang="da-DK"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39</a:t>
                      </a:r>
                    </a:p>
                    <a:p>
                      <a:r>
                        <a:rPr lang="da-DK" b="0" dirty="0">
                          <a:solidFill>
                            <a:schemeClr val="tx1"/>
                          </a:solidFill>
                        </a:rPr>
                        <a:t>(26 </a:t>
                      </a:r>
                      <a:r>
                        <a:rPr lang="da-DK" b="0" dirty="0" err="1">
                          <a:solidFill>
                            <a:schemeClr val="tx1"/>
                          </a:solidFill>
                        </a:rPr>
                        <a:t>reak-tioner</a:t>
                      </a:r>
                      <a:r>
                        <a:rPr lang="da-DK" b="0" dirty="0">
                          <a:solidFill>
                            <a:schemeClr val="tx1"/>
                          </a:solidFill>
                        </a:rPr>
                        <a:t>/år)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104126"/>
                  </a:ext>
                </a:extLst>
              </a:tr>
              <a:tr h="370840">
                <a:tc>
                  <a:txBody>
                    <a:bodyPr/>
                    <a:lstStyle/>
                    <a:p>
                      <a:r>
                        <a:rPr lang="da-DK" b="0" i="1" dirty="0">
                          <a:solidFill>
                            <a:schemeClr val="tx1"/>
                          </a:solidFill>
                        </a:rPr>
                        <a:t>1/1 – 31/12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i="1"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i="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1" dirty="0">
                          <a:solidFill>
                            <a:schemeClr val="tx1"/>
                          </a:solidFill>
                        </a:rPr>
                        <a:t>35 (35 </a:t>
                      </a:r>
                      <a:r>
                        <a:rPr lang="da-DK" b="0" i="1" dirty="0" err="1">
                          <a:solidFill>
                            <a:schemeClr val="tx1"/>
                          </a:solidFill>
                        </a:rPr>
                        <a:t>reak-tioner</a:t>
                      </a:r>
                      <a:r>
                        <a:rPr lang="da-DK" b="0" i="1" dirty="0">
                          <a:solidFill>
                            <a:schemeClr val="tx1"/>
                          </a:solidFill>
                        </a:rPr>
                        <a:t>/år)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i="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4678734"/>
                  </a:ext>
                </a:extLst>
              </a:tr>
              <a:tr h="370840">
                <a:tc>
                  <a:txBody>
                    <a:bodyPr/>
                    <a:lstStyle/>
                    <a:p>
                      <a:endParaRPr lang="da-DK"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a-DK"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a-DK"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420106"/>
                  </a:ext>
                </a:extLst>
              </a:tr>
            </a:tbl>
          </a:graphicData>
        </a:graphic>
      </p:graphicFrame>
      <p:sp>
        <p:nvSpPr>
          <p:cNvPr id="6" name="Tekstfelt 5">
            <a:extLst>
              <a:ext uri="{FF2B5EF4-FFF2-40B4-BE49-F238E27FC236}">
                <a16:creationId xmlns:a16="http://schemas.microsoft.com/office/drawing/2014/main" id="{A16E61DA-03B4-485E-AB80-2407B9EADF3C}"/>
              </a:ext>
            </a:extLst>
          </p:cNvPr>
          <p:cNvSpPr txBox="1"/>
          <p:nvPr/>
        </p:nvSpPr>
        <p:spPr>
          <a:xfrm>
            <a:off x="899592" y="5445224"/>
            <a:ext cx="6624736" cy="338554"/>
          </a:xfrm>
          <a:prstGeom prst="rect">
            <a:avLst/>
          </a:prstGeom>
          <a:noFill/>
        </p:spPr>
        <p:txBody>
          <a:bodyPr wrap="square" rtlCol="0">
            <a:spAutoFit/>
          </a:bodyPr>
          <a:lstStyle/>
          <a:p>
            <a:r>
              <a:rPr lang="da-DK" sz="1600" dirty="0"/>
              <a:t>*reaktionerne er afgivet iht. </a:t>
            </a:r>
            <a:r>
              <a:rPr lang="da-DK" sz="1600" dirty="0" err="1"/>
              <a:t>bek</a:t>
            </a:r>
            <a:r>
              <a:rPr lang="da-DK" sz="1600" dirty="0"/>
              <a:t>. 117/</a:t>
            </a:r>
            <a:r>
              <a:rPr lang="da-DK" sz="1600" dirty="0" err="1"/>
              <a:t>bek</a:t>
            </a:r>
            <a:r>
              <a:rPr lang="da-DK" sz="1600" dirty="0"/>
              <a:t>. 1516/</a:t>
            </a:r>
            <a:r>
              <a:rPr lang="da-DK" sz="1600" dirty="0" err="1"/>
              <a:t>bek</a:t>
            </a:r>
            <a:r>
              <a:rPr lang="da-DK" sz="1600" dirty="0"/>
              <a:t>. 2107 eller trukket af AT</a:t>
            </a:r>
          </a:p>
        </p:txBody>
      </p:sp>
      <p:sp>
        <p:nvSpPr>
          <p:cNvPr id="8" name="Titel 2">
            <a:extLst>
              <a:ext uri="{FF2B5EF4-FFF2-40B4-BE49-F238E27FC236}">
                <a16:creationId xmlns:a16="http://schemas.microsoft.com/office/drawing/2014/main" id="{B8C66854-81DA-3AEB-CC27-849FFDA49057}"/>
              </a:ext>
            </a:extLst>
          </p:cNvPr>
          <p:cNvSpPr>
            <a:spLocks noGrp="1"/>
          </p:cNvSpPr>
          <p:nvPr>
            <p:ph type="title"/>
          </p:nvPr>
        </p:nvSpPr>
        <p:spPr>
          <a:xfrm>
            <a:off x="457200" y="274638"/>
            <a:ext cx="8229600" cy="1143000"/>
          </a:xfrm>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Tree>
    <p:extLst>
      <p:ext uri="{BB962C8B-B14F-4D97-AF65-F5344CB8AC3E}">
        <p14:creationId xmlns:p14="http://schemas.microsoft.com/office/powerpoint/2010/main" val="406834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66204E5-AE38-4E5F-AF9A-00A69F556F7B}"/>
              </a:ext>
            </a:extLst>
          </p:cNvPr>
          <p:cNvSpPr/>
          <p:nvPr/>
        </p:nvSpPr>
        <p:spPr>
          <a:xfrm>
            <a:off x="1403648" y="1412776"/>
            <a:ext cx="6264696" cy="5336013"/>
          </a:xfrm>
          <a:prstGeom prst="rect">
            <a:avLst/>
          </a:prstGeom>
        </p:spPr>
        <p:txBody>
          <a:bodyPr wrap="square">
            <a:spAutoFit/>
          </a:bodyPr>
          <a:lstStyle/>
          <a:p>
            <a:pPr>
              <a:lnSpc>
                <a:spcPct val="107000"/>
              </a:lnSpc>
              <a:spcAft>
                <a:spcPts val="800"/>
              </a:spcAft>
            </a:pPr>
            <a:r>
              <a:rPr lang="da-DK" sz="1600" dirty="0">
                <a:latin typeface="+mj-lt"/>
                <a:ea typeface="Calibri" panose="020F0502020204030204" pitchFamily="34" charset="0"/>
                <a:cs typeface="Arial" panose="020B0604020202020204" pitchFamily="34" charset="0"/>
              </a:rPr>
              <a:t>Typer af AT-reaktioner i 2022:</a:t>
            </a:r>
          </a:p>
          <a:p>
            <a:pPr marL="285750" indent="-285750">
              <a:lnSpc>
                <a:spcPct val="107000"/>
              </a:lnSpc>
              <a:spcAft>
                <a:spcPts val="800"/>
              </a:spcAft>
              <a:buFont typeface="Arial" panose="020B0604020202020204" pitchFamily="34" charset="0"/>
              <a:buChar char="•"/>
            </a:pPr>
            <a:r>
              <a:rPr lang="da-DK" sz="1600" b="1" dirty="0" err="1">
                <a:latin typeface="+mj-lt"/>
                <a:ea typeface="Calibri" panose="020F0502020204030204" pitchFamily="34" charset="0"/>
                <a:cs typeface="Arial" panose="020B0604020202020204" pitchFamily="34" charset="0"/>
              </a:rPr>
              <a:t>Strakspåbud</a:t>
            </a:r>
            <a:r>
              <a:rPr lang="da-DK" sz="1600" b="1" dirty="0">
                <a:latin typeface="+mj-lt"/>
                <a:ea typeface="Calibri" panose="020F0502020204030204" pitchFamily="34" charset="0"/>
                <a:cs typeface="Arial" panose="020B0604020202020204" pitchFamily="34" charset="0"/>
              </a:rPr>
              <a:t> </a:t>
            </a:r>
            <a:r>
              <a:rPr lang="da-DK" sz="1600" dirty="0">
                <a:latin typeface="+mj-lt"/>
                <a:ea typeface="Calibri" panose="020F0502020204030204" pitchFamily="34" charset="0"/>
                <a:cs typeface="Arial" panose="020B0604020202020204" pitchFamily="34" charset="0"/>
              </a:rPr>
              <a:t>afgives når der konstateres en overtrædelse af arbejdsmiljølovgivningen, hvor der er en betydelig fare i en konkret arbejdssituation, men hvor faren ikke er overhængende. </a:t>
            </a:r>
            <a:r>
              <a:rPr lang="da-DK" sz="1600" dirty="0" err="1">
                <a:latin typeface="+mj-lt"/>
                <a:ea typeface="Calibri" panose="020F0502020204030204" pitchFamily="34" charset="0"/>
                <a:cs typeface="Arial" panose="020B0604020202020204" pitchFamily="34" charset="0"/>
              </a:rPr>
              <a:t>Strakspåbud</a:t>
            </a:r>
            <a:r>
              <a:rPr lang="da-DK" sz="1600" dirty="0">
                <a:latin typeface="+mj-lt"/>
                <a:ea typeface="Calibri" panose="020F0502020204030204" pitchFamily="34" charset="0"/>
                <a:cs typeface="Arial" panose="020B0604020202020204" pitchFamily="34" charset="0"/>
              </a:rPr>
              <a:t> kan også afgives ved lovovertrædelser, hvor der ikke foreligger betydelig fare.</a:t>
            </a:r>
          </a:p>
          <a:p>
            <a:pPr marL="285750" indent="-285750">
              <a:lnSpc>
                <a:spcPct val="107000"/>
              </a:lnSpc>
              <a:spcAft>
                <a:spcPts val="800"/>
              </a:spcAft>
              <a:buFont typeface="Arial" panose="020B0604020202020204" pitchFamily="34" charset="0"/>
              <a:buChar char="•"/>
            </a:pPr>
            <a:r>
              <a:rPr lang="da-DK" sz="1600" b="1" dirty="0">
                <a:latin typeface="+mj-lt"/>
                <a:ea typeface="Calibri" panose="020F0502020204030204" pitchFamily="34" charset="0"/>
                <a:cs typeface="Arial" panose="020B0604020202020204" pitchFamily="34" charset="0"/>
              </a:rPr>
              <a:t>Påbud </a:t>
            </a:r>
            <a:r>
              <a:rPr lang="da-DK" sz="1600" dirty="0">
                <a:latin typeface="+mj-lt"/>
                <a:cs typeface="Arial" panose="020B0604020202020204" pitchFamily="34" charset="0"/>
              </a:rPr>
              <a:t>med frist indebærer, at virksomheden kan fortsætte produktionen, men at den skal finde en permanent løsning på problemet inden fristens udløb. Arbejdstilsynet vil fastsætte en frist, der er lang nok til at sikre, at virksomheden får den fornødne tid til at finde en god og holdbar løsning på problemet.</a:t>
            </a:r>
            <a:endParaRPr lang="da-DK" sz="1600" dirty="0">
              <a:latin typeface="+mj-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da-DK" sz="1600" b="1" dirty="0">
                <a:latin typeface="+mj-lt"/>
                <a:ea typeface="Calibri" panose="020F0502020204030204" pitchFamily="34" charset="0"/>
                <a:cs typeface="Arial" panose="020B0604020202020204" pitchFamily="34" charset="0"/>
              </a:rPr>
              <a:t>Afgørelse uden handlepligt </a:t>
            </a:r>
            <a:r>
              <a:rPr lang="da-DK" sz="1600" dirty="0">
                <a:latin typeface="+mj-lt"/>
                <a:cs typeface="Arial" panose="020B0604020202020204" pitchFamily="34" charset="0"/>
              </a:rPr>
              <a:t>fastslår, at virksomheden har overtrådt arbejdsmiljølovgivningen, men pålægger ikke virksomheden en handlepligt.</a:t>
            </a:r>
          </a:p>
          <a:p>
            <a:pPr marL="285750" indent="-285750">
              <a:lnSpc>
                <a:spcPct val="107000"/>
              </a:lnSpc>
              <a:spcAft>
                <a:spcPts val="800"/>
              </a:spcAft>
              <a:buFont typeface="Arial" panose="020B0604020202020204" pitchFamily="34" charset="0"/>
              <a:buChar char="•"/>
            </a:pPr>
            <a:r>
              <a:rPr lang="da-DK" sz="1600" b="1" dirty="0">
                <a:latin typeface="+mj-lt"/>
                <a:ea typeface="Calibri" panose="020F0502020204030204" pitchFamily="34" charset="0"/>
                <a:cs typeface="Arial" panose="020B0604020202020204" pitchFamily="34" charset="0"/>
              </a:rPr>
              <a:t>Vejledning </a:t>
            </a:r>
            <a:r>
              <a:rPr lang="da-DK" sz="1600" dirty="0">
                <a:latin typeface="+mj-lt"/>
                <a:ea typeface="Calibri" panose="020F0502020204030204" pitchFamily="34" charset="0"/>
                <a:cs typeface="Arial" panose="020B0604020202020204" pitchFamily="34" charset="0"/>
              </a:rPr>
              <a:t>kan gives</a:t>
            </a:r>
            <a:r>
              <a:rPr lang="da-DK" sz="1600" dirty="0">
                <a:latin typeface="+mj-lt"/>
                <a:cs typeface="Arial" panose="020B0604020202020204" pitchFamily="34" charset="0"/>
              </a:rPr>
              <a:t>, hvis der er arbejdsmiljøforhold på virksomheden, som kan justeres, men hvor Arbejdstilsynet ikke finder, at der er grundlag for at træffe en afgørelse.</a:t>
            </a:r>
            <a:endParaRPr lang="da-DK" sz="1600" dirty="0">
              <a:latin typeface="+mj-lt"/>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da-DK" sz="1600" dirty="0">
              <a:latin typeface="+mj-lt"/>
              <a:ea typeface="Calibri" panose="020F0502020204030204" pitchFamily="34" charset="0"/>
              <a:cs typeface="Arial" panose="020B0604020202020204" pitchFamily="34" charset="0"/>
            </a:endParaRPr>
          </a:p>
        </p:txBody>
      </p:sp>
      <p:sp>
        <p:nvSpPr>
          <p:cNvPr id="6" name="Titel 2">
            <a:extLst>
              <a:ext uri="{FF2B5EF4-FFF2-40B4-BE49-F238E27FC236}">
                <a16:creationId xmlns:a16="http://schemas.microsoft.com/office/drawing/2014/main" id="{F8D212AD-65C2-0959-EA21-94CF8B083462}"/>
              </a:ext>
            </a:extLst>
          </p:cNvPr>
          <p:cNvSpPr>
            <a:spLocks noGrp="1"/>
          </p:cNvSpPr>
          <p:nvPr>
            <p:ph type="title"/>
          </p:nvPr>
        </p:nvSpPr>
        <p:spPr>
          <a:xfrm>
            <a:off x="457200" y="274638"/>
            <a:ext cx="8229600" cy="1143000"/>
          </a:xfrm>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Tree>
    <p:extLst>
      <p:ext uri="{BB962C8B-B14F-4D97-AF65-F5344CB8AC3E}">
        <p14:creationId xmlns:p14="http://schemas.microsoft.com/office/powerpoint/2010/main" val="309317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A8156DF0-258B-4FE0-B798-3707B8EE1B0C}"/>
              </a:ext>
            </a:extLst>
          </p:cNvPr>
          <p:cNvSpPr/>
          <p:nvPr/>
        </p:nvSpPr>
        <p:spPr>
          <a:xfrm>
            <a:off x="755575" y="5864392"/>
            <a:ext cx="7859216" cy="516936"/>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aktør med projekteringsansvar, antal reaktioner og -typer.</a:t>
            </a:r>
          </a:p>
          <a:p>
            <a:pPr>
              <a:lnSpc>
                <a:spcPct val="107000"/>
              </a:lnSpc>
              <a:spcAft>
                <a:spcPts val="800"/>
              </a:spcAft>
            </a:pP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el 4">
            <a:extLst>
              <a:ext uri="{FF2B5EF4-FFF2-40B4-BE49-F238E27FC236}">
                <a16:creationId xmlns:a16="http://schemas.microsoft.com/office/drawing/2014/main" id="{FA88882C-6634-4C0C-AA11-CC9F6819BCBC}"/>
              </a:ext>
            </a:extLst>
          </p:cNvPr>
          <p:cNvGraphicFramePr>
            <a:graphicFrameLocks noGrp="1"/>
          </p:cNvGraphicFramePr>
          <p:nvPr>
            <p:extLst>
              <p:ext uri="{D42A27DB-BD31-4B8C-83A1-F6EECF244321}">
                <p14:modId xmlns:p14="http://schemas.microsoft.com/office/powerpoint/2010/main" val="1663661717"/>
              </p:ext>
            </p:extLst>
          </p:nvPr>
        </p:nvGraphicFramePr>
        <p:xfrm>
          <a:off x="752921" y="1340768"/>
          <a:ext cx="7632848" cy="4536504"/>
        </p:xfrm>
        <a:graphic>
          <a:graphicData uri="http://schemas.openxmlformats.org/drawingml/2006/table">
            <a:tbl>
              <a:tblPr firstRow="1" bandRow="1">
                <a:tableStyleId>{5940675A-B579-460E-94D1-54222C63F5DA}</a:tableStyleId>
              </a:tblPr>
              <a:tblGrid>
                <a:gridCol w="1008113">
                  <a:extLst>
                    <a:ext uri="{9D8B030D-6E8A-4147-A177-3AD203B41FA5}">
                      <a16:colId xmlns:a16="http://schemas.microsoft.com/office/drawing/2014/main" val="597535593"/>
                    </a:ext>
                  </a:extLst>
                </a:gridCol>
                <a:gridCol w="900099">
                  <a:extLst>
                    <a:ext uri="{9D8B030D-6E8A-4147-A177-3AD203B41FA5}">
                      <a16:colId xmlns:a16="http://schemas.microsoft.com/office/drawing/2014/main" val="2022864543"/>
                    </a:ext>
                  </a:extLst>
                </a:gridCol>
                <a:gridCol w="954106">
                  <a:extLst>
                    <a:ext uri="{9D8B030D-6E8A-4147-A177-3AD203B41FA5}">
                      <a16:colId xmlns:a16="http://schemas.microsoft.com/office/drawing/2014/main" val="1141071242"/>
                    </a:ext>
                  </a:extLst>
                </a:gridCol>
                <a:gridCol w="954106">
                  <a:extLst>
                    <a:ext uri="{9D8B030D-6E8A-4147-A177-3AD203B41FA5}">
                      <a16:colId xmlns:a16="http://schemas.microsoft.com/office/drawing/2014/main" val="591340543"/>
                    </a:ext>
                  </a:extLst>
                </a:gridCol>
                <a:gridCol w="954106">
                  <a:extLst>
                    <a:ext uri="{9D8B030D-6E8A-4147-A177-3AD203B41FA5}">
                      <a16:colId xmlns:a16="http://schemas.microsoft.com/office/drawing/2014/main" val="1547262002"/>
                    </a:ext>
                  </a:extLst>
                </a:gridCol>
                <a:gridCol w="954106">
                  <a:extLst>
                    <a:ext uri="{9D8B030D-6E8A-4147-A177-3AD203B41FA5}">
                      <a16:colId xmlns:a16="http://schemas.microsoft.com/office/drawing/2014/main" val="3316105189"/>
                    </a:ext>
                  </a:extLst>
                </a:gridCol>
                <a:gridCol w="954106">
                  <a:extLst>
                    <a:ext uri="{9D8B030D-6E8A-4147-A177-3AD203B41FA5}">
                      <a16:colId xmlns:a16="http://schemas.microsoft.com/office/drawing/2014/main" val="1118679158"/>
                    </a:ext>
                  </a:extLst>
                </a:gridCol>
                <a:gridCol w="954106">
                  <a:extLst>
                    <a:ext uri="{9D8B030D-6E8A-4147-A177-3AD203B41FA5}">
                      <a16:colId xmlns:a16="http://schemas.microsoft.com/office/drawing/2014/main" val="4271604876"/>
                    </a:ext>
                  </a:extLst>
                </a:gridCol>
              </a:tblGrid>
              <a:tr h="388620">
                <a:tc gridSpan="8">
                  <a:txBody>
                    <a:bodyPr/>
                    <a:lstStyle/>
                    <a:p>
                      <a:r>
                        <a:rPr lang="da-DK" sz="1200" dirty="0"/>
                        <a:t>Oversigt over gennemgåede At-reaktioner givet i perioden januar 2022 – december 2022 indenfor projekterendes og rådgiveres pligter.</a:t>
                      </a:r>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a:p>
                  </a:txBody>
                  <a:tcPr/>
                </a:tc>
                <a:extLst>
                  <a:ext uri="{0D108BD9-81ED-4DB2-BD59-A6C34878D82A}">
                    <a16:rowId xmlns:a16="http://schemas.microsoft.com/office/drawing/2014/main" val="1068716761"/>
                  </a:ext>
                </a:extLst>
              </a:tr>
              <a:tr h="388620">
                <a:tc rowSpan="2">
                  <a:txBody>
                    <a:bodyPr/>
                    <a:lstStyle/>
                    <a:p>
                      <a:r>
                        <a:rPr lang="da-DK" sz="900" dirty="0"/>
                        <a:t>Reaktionstyper /</a:t>
                      </a:r>
                    </a:p>
                    <a:p>
                      <a:r>
                        <a:rPr lang="da-DK" sz="900" dirty="0"/>
                        <a:t>Aktør med projekterings-ansvar</a:t>
                      </a:r>
                    </a:p>
                  </a:txBody>
                  <a:tcPr/>
                </a:tc>
                <a:tc rowSpan="2">
                  <a:txBody>
                    <a:bodyPr/>
                    <a:lstStyle/>
                    <a:p>
                      <a:r>
                        <a:rPr lang="da-DK" sz="900" dirty="0" err="1"/>
                        <a:t>Strakspåbud</a:t>
                      </a:r>
                      <a:endParaRPr lang="da-DK" sz="900" dirty="0"/>
                    </a:p>
                  </a:txBody>
                  <a:tcPr/>
                </a:tc>
                <a:tc rowSpan="2">
                  <a:txBody>
                    <a:bodyPr/>
                    <a:lstStyle/>
                    <a:p>
                      <a:r>
                        <a:rPr lang="da-DK" sz="900" dirty="0"/>
                        <a:t>Påbud</a:t>
                      </a:r>
                    </a:p>
                  </a:txBody>
                  <a:tcPr/>
                </a:tc>
                <a:tc rowSpan="2">
                  <a:txBody>
                    <a:bodyPr/>
                    <a:lstStyle/>
                    <a:p>
                      <a:r>
                        <a:rPr lang="da-DK" sz="900" dirty="0"/>
                        <a:t>Afgørelse uden handlepligt</a:t>
                      </a:r>
                    </a:p>
                  </a:txBody>
                  <a:tcPr/>
                </a:tc>
                <a:tc rowSpan="2">
                  <a:txBody>
                    <a:bodyPr/>
                    <a:lstStyle/>
                    <a:p>
                      <a:r>
                        <a:rPr lang="da-DK" sz="900" dirty="0"/>
                        <a:t>Vejledning</a:t>
                      </a:r>
                    </a:p>
                  </a:txBody>
                  <a:tcPr/>
                </a:tc>
                <a:tc rowSpan="2">
                  <a:txBody>
                    <a:bodyPr/>
                    <a:lstStyle/>
                    <a:p>
                      <a:r>
                        <a:rPr lang="da-DK" sz="900" dirty="0"/>
                        <a:t>Antal reaktioner / aktør med projekterings-ansvar</a:t>
                      </a:r>
                    </a:p>
                  </a:txBody>
                  <a:tcPr/>
                </a:tc>
                <a:tc gridSpan="2">
                  <a:txBody>
                    <a:bodyPr/>
                    <a:lstStyle/>
                    <a:p>
                      <a:r>
                        <a:rPr lang="da-DK" sz="900" dirty="0"/>
                        <a:t>Fordeling på</a:t>
                      </a:r>
                    </a:p>
                  </a:txBody>
                  <a:tcPr/>
                </a:tc>
                <a:tc hMerge="1">
                  <a:txBody>
                    <a:bodyPr/>
                    <a:lstStyle/>
                    <a:p>
                      <a:endParaRPr lang="da-DK" sz="900" dirty="0"/>
                    </a:p>
                  </a:txBody>
                  <a:tcPr/>
                </a:tc>
                <a:extLst>
                  <a:ext uri="{0D108BD9-81ED-4DB2-BD59-A6C34878D82A}">
                    <a16:rowId xmlns:a16="http://schemas.microsoft.com/office/drawing/2014/main" val="3736538455"/>
                  </a:ext>
                </a:extLst>
              </a:tr>
              <a:tr h="388620">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a:txBody>
                    <a:bodyPr/>
                    <a:lstStyle/>
                    <a:p>
                      <a:r>
                        <a:rPr lang="da-DK" sz="900" dirty="0"/>
                        <a:t>Udførelsen</a:t>
                      </a:r>
                    </a:p>
                  </a:txBody>
                  <a:tcPr/>
                </a:tc>
                <a:tc>
                  <a:txBody>
                    <a:bodyPr/>
                    <a:lstStyle/>
                    <a:p>
                      <a:r>
                        <a:rPr lang="da-DK" sz="900" dirty="0"/>
                        <a:t>Driften</a:t>
                      </a:r>
                    </a:p>
                  </a:txBody>
                  <a:tcPr/>
                </a:tc>
                <a:extLst>
                  <a:ext uri="{0D108BD9-81ED-4DB2-BD59-A6C34878D82A}">
                    <a16:rowId xmlns:a16="http://schemas.microsoft.com/office/drawing/2014/main" val="2656305184"/>
                  </a:ext>
                </a:extLst>
              </a:tr>
              <a:tr h="368032">
                <a:tc>
                  <a:txBody>
                    <a:bodyPr/>
                    <a:lstStyle/>
                    <a:p>
                      <a:r>
                        <a:rPr lang="da-DK" sz="900" dirty="0"/>
                        <a:t>Totalentreprenør</a:t>
                      </a:r>
                    </a:p>
                  </a:txBody>
                  <a:tcPr/>
                </a:tc>
                <a:tc>
                  <a:txBody>
                    <a:bodyPr/>
                    <a:lstStyle/>
                    <a:p>
                      <a:r>
                        <a:rPr lang="da-DK" sz="900" dirty="0"/>
                        <a:t>10</a:t>
                      </a:r>
                    </a:p>
                  </a:txBody>
                  <a:tcPr/>
                </a:tc>
                <a:tc>
                  <a:txBody>
                    <a:bodyPr/>
                    <a:lstStyle/>
                    <a:p>
                      <a:r>
                        <a:rPr lang="da-DK" sz="900" dirty="0"/>
                        <a:t>0</a:t>
                      </a:r>
                    </a:p>
                  </a:txBody>
                  <a:tcPr/>
                </a:tc>
                <a:tc>
                  <a:txBody>
                    <a:bodyPr/>
                    <a:lstStyle/>
                    <a:p>
                      <a:r>
                        <a:rPr lang="da-DK" sz="900" dirty="0"/>
                        <a:t>1</a:t>
                      </a:r>
                    </a:p>
                  </a:txBody>
                  <a:tcPr/>
                </a:tc>
                <a:tc>
                  <a:txBody>
                    <a:bodyPr/>
                    <a:lstStyle/>
                    <a:p>
                      <a:r>
                        <a:rPr lang="da-DK" sz="900" dirty="0"/>
                        <a:t>0</a:t>
                      </a:r>
                    </a:p>
                  </a:txBody>
                  <a:tcPr/>
                </a:tc>
                <a:tc>
                  <a:txBody>
                    <a:bodyPr/>
                    <a:lstStyle/>
                    <a:p>
                      <a:r>
                        <a:rPr lang="da-DK" sz="900" dirty="0"/>
                        <a:t>11 (31,3 %)</a:t>
                      </a:r>
                    </a:p>
                  </a:txBody>
                  <a:tcPr/>
                </a:tc>
                <a:tc>
                  <a:txBody>
                    <a:bodyPr/>
                    <a:lstStyle/>
                    <a:p>
                      <a:r>
                        <a:rPr lang="da-DK" sz="900" dirty="0"/>
                        <a:t>9</a:t>
                      </a:r>
                    </a:p>
                  </a:txBody>
                  <a:tcPr/>
                </a:tc>
                <a:tc>
                  <a:txBody>
                    <a:bodyPr/>
                    <a:lstStyle/>
                    <a:p>
                      <a:r>
                        <a:rPr lang="da-DK" sz="900" dirty="0"/>
                        <a:t>2</a:t>
                      </a:r>
                    </a:p>
                  </a:txBody>
                  <a:tcPr/>
                </a:tc>
                <a:extLst>
                  <a:ext uri="{0D108BD9-81ED-4DB2-BD59-A6C34878D82A}">
                    <a16:rowId xmlns:a16="http://schemas.microsoft.com/office/drawing/2014/main" val="1802588120"/>
                  </a:ext>
                </a:extLst>
              </a:tr>
              <a:tr h="360040">
                <a:tc>
                  <a:txBody>
                    <a:bodyPr/>
                    <a:lstStyle/>
                    <a:p>
                      <a:r>
                        <a:rPr lang="da-DK" sz="900" dirty="0"/>
                        <a:t>Arkitekt</a:t>
                      </a:r>
                    </a:p>
                  </a:txBody>
                  <a:tcPr/>
                </a:tc>
                <a:tc>
                  <a:txBody>
                    <a:bodyPr/>
                    <a:lstStyle/>
                    <a:p>
                      <a:r>
                        <a:rPr lang="da-DK" sz="900" dirty="0"/>
                        <a:t>0</a:t>
                      </a:r>
                    </a:p>
                  </a:txBody>
                  <a:tcPr/>
                </a:tc>
                <a:tc>
                  <a:txBody>
                    <a:bodyPr/>
                    <a:lstStyle/>
                    <a:p>
                      <a:r>
                        <a:rPr lang="da-DK" sz="900" dirty="0"/>
                        <a:t>0</a:t>
                      </a:r>
                    </a:p>
                  </a:txBody>
                  <a:tcPr/>
                </a:tc>
                <a:tc>
                  <a:txBody>
                    <a:bodyPr/>
                    <a:lstStyle/>
                    <a:p>
                      <a:r>
                        <a:rPr lang="da-DK" sz="900" dirty="0"/>
                        <a:t>2</a:t>
                      </a:r>
                    </a:p>
                  </a:txBody>
                  <a:tcPr/>
                </a:tc>
                <a:tc>
                  <a:txBody>
                    <a:bodyPr/>
                    <a:lstStyle/>
                    <a:p>
                      <a:r>
                        <a:rPr lang="da-DK" sz="900" dirty="0"/>
                        <a:t>6</a:t>
                      </a:r>
                    </a:p>
                  </a:txBody>
                  <a:tcPr/>
                </a:tc>
                <a:tc>
                  <a:txBody>
                    <a:bodyPr/>
                    <a:lstStyle/>
                    <a:p>
                      <a:r>
                        <a:rPr lang="da-DK" sz="900" dirty="0"/>
                        <a:t>8 (22,9 %)</a:t>
                      </a:r>
                    </a:p>
                  </a:txBody>
                  <a:tcPr/>
                </a:tc>
                <a:tc>
                  <a:txBody>
                    <a:bodyPr/>
                    <a:lstStyle/>
                    <a:p>
                      <a:r>
                        <a:rPr lang="da-DK" sz="900" dirty="0"/>
                        <a:t>8</a:t>
                      </a:r>
                    </a:p>
                  </a:txBody>
                  <a:tcPr/>
                </a:tc>
                <a:tc>
                  <a:txBody>
                    <a:bodyPr/>
                    <a:lstStyle/>
                    <a:p>
                      <a:r>
                        <a:rPr lang="da-DK" sz="900" dirty="0"/>
                        <a:t>0</a:t>
                      </a:r>
                    </a:p>
                  </a:txBody>
                  <a:tcPr/>
                </a:tc>
                <a:extLst>
                  <a:ext uri="{0D108BD9-81ED-4DB2-BD59-A6C34878D82A}">
                    <a16:rowId xmlns:a16="http://schemas.microsoft.com/office/drawing/2014/main" val="3419926160"/>
                  </a:ext>
                </a:extLst>
              </a:tr>
              <a:tr h="360040">
                <a:tc>
                  <a:txBody>
                    <a:bodyPr/>
                    <a:lstStyle/>
                    <a:p>
                      <a:r>
                        <a:rPr lang="da-DK" sz="900" dirty="0"/>
                        <a:t>Ingeniør</a:t>
                      </a:r>
                    </a:p>
                  </a:txBody>
                  <a:tcPr/>
                </a:tc>
                <a:tc>
                  <a:txBody>
                    <a:bodyPr/>
                    <a:lstStyle/>
                    <a:p>
                      <a:r>
                        <a:rPr lang="da-DK" sz="900" dirty="0"/>
                        <a:t>2</a:t>
                      </a:r>
                    </a:p>
                  </a:txBody>
                  <a:tcPr/>
                </a:tc>
                <a:tc>
                  <a:txBody>
                    <a:bodyPr/>
                    <a:lstStyle/>
                    <a:p>
                      <a:r>
                        <a:rPr lang="da-DK" sz="900" dirty="0"/>
                        <a:t>0</a:t>
                      </a:r>
                    </a:p>
                  </a:txBody>
                  <a:tcPr/>
                </a:tc>
                <a:tc>
                  <a:txBody>
                    <a:bodyPr/>
                    <a:lstStyle/>
                    <a:p>
                      <a:r>
                        <a:rPr lang="da-DK" sz="900" dirty="0"/>
                        <a:t>2</a:t>
                      </a:r>
                    </a:p>
                  </a:txBody>
                  <a:tcPr/>
                </a:tc>
                <a:tc>
                  <a:txBody>
                    <a:bodyPr/>
                    <a:lstStyle/>
                    <a:p>
                      <a:r>
                        <a:rPr lang="da-DK" sz="900" dirty="0"/>
                        <a:t>4</a:t>
                      </a:r>
                    </a:p>
                  </a:txBody>
                  <a:tcPr/>
                </a:tc>
                <a:tc>
                  <a:txBody>
                    <a:bodyPr/>
                    <a:lstStyle/>
                    <a:p>
                      <a:r>
                        <a:rPr lang="da-DK" sz="900" dirty="0"/>
                        <a:t>8 (22,9 %)</a:t>
                      </a:r>
                    </a:p>
                  </a:txBody>
                  <a:tcPr/>
                </a:tc>
                <a:tc>
                  <a:txBody>
                    <a:bodyPr/>
                    <a:lstStyle/>
                    <a:p>
                      <a:r>
                        <a:rPr lang="da-DK" sz="900" dirty="0"/>
                        <a:t>8</a:t>
                      </a:r>
                    </a:p>
                  </a:txBody>
                  <a:tcPr/>
                </a:tc>
                <a:tc>
                  <a:txBody>
                    <a:bodyPr/>
                    <a:lstStyle/>
                    <a:p>
                      <a:r>
                        <a:rPr lang="da-DK" sz="900" dirty="0"/>
                        <a:t>1</a:t>
                      </a:r>
                    </a:p>
                  </a:txBody>
                  <a:tcPr/>
                </a:tc>
                <a:extLst>
                  <a:ext uri="{0D108BD9-81ED-4DB2-BD59-A6C34878D82A}">
                    <a16:rowId xmlns:a16="http://schemas.microsoft.com/office/drawing/2014/main" val="1075542749"/>
                  </a:ext>
                </a:extLst>
              </a:tr>
              <a:tr h="360040">
                <a:tc>
                  <a:txBody>
                    <a:bodyPr/>
                    <a:lstStyle/>
                    <a:p>
                      <a:r>
                        <a:rPr lang="da-DK" sz="900" dirty="0"/>
                        <a:t>Rådgiver/BHR</a:t>
                      </a:r>
                    </a:p>
                  </a:txBody>
                  <a:tcPr/>
                </a:tc>
                <a:tc>
                  <a:txBody>
                    <a:bodyPr/>
                    <a:lstStyle/>
                    <a:p>
                      <a:r>
                        <a:rPr lang="da-DK" sz="900" dirty="0"/>
                        <a:t>2</a:t>
                      </a:r>
                    </a:p>
                  </a:txBody>
                  <a:tcPr/>
                </a:tc>
                <a:tc>
                  <a:txBody>
                    <a:bodyPr/>
                    <a:lstStyle/>
                    <a:p>
                      <a:r>
                        <a:rPr lang="da-DK" sz="900" dirty="0"/>
                        <a:t>0</a:t>
                      </a:r>
                    </a:p>
                  </a:txBody>
                  <a:tcPr/>
                </a:tc>
                <a:tc>
                  <a:txBody>
                    <a:bodyPr/>
                    <a:lstStyle/>
                    <a:p>
                      <a:r>
                        <a:rPr lang="da-DK" sz="900" dirty="0"/>
                        <a:t>1</a:t>
                      </a:r>
                    </a:p>
                  </a:txBody>
                  <a:tcPr/>
                </a:tc>
                <a:tc>
                  <a:txBody>
                    <a:bodyPr/>
                    <a:lstStyle/>
                    <a:p>
                      <a:r>
                        <a:rPr lang="da-DK" sz="900" dirty="0"/>
                        <a:t>0</a:t>
                      </a:r>
                    </a:p>
                  </a:txBody>
                  <a:tcPr/>
                </a:tc>
                <a:tc>
                  <a:txBody>
                    <a:bodyPr/>
                    <a:lstStyle/>
                    <a:p>
                      <a:r>
                        <a:rPr lang="da-DK" sz="900" dirty="0"/>
                        <a:t>3 (8,6 %)</a:t>
                      </a:r>
                    </a:p>
                  </a:txBody>
                  <a:tcPr/>
                </a:tc>
                <a:tc>
                  <a:txBody>
                    <a:bodyPr/>
                    <a:lstStyle/>
                    <a:p>
                      <a:r>
                        <a:rPr lang="da-DK" sz="900" dirty="0"/>
                        <a:t>3</a:t>
                      </a:r>
                    </a:p>
                  </a:txBody>
                  <a:tcPr/>
                </a:tc>
                <a:tc>
                  <a:txBody>
                    <a:bodyPr/>
                    <a:lstStyle/>
                    <a:p>
                      <a:r>
                        <a:rPr lang="da-DK" sz="900" dirty="0"/>
                        <a:t>0</a:t>
                      </a:r>
                    </a:p>
                  </a:txBody>
                  <a:tcPr/>
                </a:tc>
                <a:extLst>
                  <a:ext uri="{0D108BD9-81ED-4DB2-BD59-A6C34878D82A}">
                    <a16:rowId xmlns:a16="http://schemas.microsoft.com/office/drawing/2014/main" val="3706662236"/>
                  </a:ext>
                </a:extLst>
              </a:tr>
              <a:tr h="360040">
                <a:tc>
                  <a:txBody>
                    <a:bodyPr/>
                    <a:lstStyle/>
                    <a:p>
                      <a:r>
                        <a:rPr lang="da-DK" sz="900" dirty="0"/>
                        <a:t>Bygherre</a:t>
                      </a:r>
                    </a:p>
                  </a:txBody>
                  <a:tcPr/>
                </a:tc>
                <a:tc>
                  <a:txBody>
                    <a:bodyPr/>
                    <a:lstStyle/>
                    <a:p>
                      <a:r>
                        <a:rPr lang="da-DK" sz="900" dirty="0"/>
                        <a:t>1</a:t>
                      </a:r>
                    </a:p>
                  </a:txBody>
                  <a:tcPr/>
                </a:tc>
                <a:tc>
                  <a:txBody>
                    <a:bodyPr/>
                    <a:lstStyle/>
                    <a:p>
                      <a:r>
                        <a:rPr lang="da-DK" sz="900" dirty="0"/>
                        <a:t>0</a:t>
                      </a:r>
                    </a:p>
                  </a:txBody>
                  <a:tcPr/>
                </a:tc>
                <a:tc>
                  <a:txBody>
                    <a:bodyPr/>
                    <a:lstStyle/>
                    <a:p>
                      <a:r>
                        <a:rPr lang="da-DK" sz="900" dirty="0"/>
                        <a:t>0</a:t>
                      </a:r>
                    </a:p>
                  </a:txBody>
                  <a:tcPr/>
                </a:tc>
                <a:tc>
                  <a:txBody>
                    <a:bodyPr/>
                    <a:lstStyle/>
                    <a:p>
                      <a:r>
                        <a:rPr lang="da-DK" sz="900" dirty="0"/>
                        <a:t>1</a:t>
                      </a:r>
                    </a:p>
                  </a:txBody>
                  <a:tcPr/>
                </a:tc>
                <a:tc>
                  <a:txBody>
                    <a:bodyPr/>
                    <a:lstStyle/>
                    <a:p>
                      <a:r>
                        <a:rPr lang="da-DK" sz="900" dirty="0"/>
                        <a:t>2 (5,7 %)</a:t>
                      </a:r>
                    </a:p>
                  </a:txBody>
                  <a:tcPr/>
                </a:tc>
                <a:tc>
                  <a:txBody>
                    <a:bodyPr/>
                    <a:lstStyle/>
                    <a:p>
                      <a:r>
                        <a:rPr lang="da-DK" sz="900" dirty="0"/>
                        <a:t>2</a:t>
                      </a:r>
                    </a:p>
                  </a:txBody>
                  <a:tcPr/>
                </a:tc>
                <a:tc>
                  <a:txBody>
                    <a:bodyPr/>
                    <a:lstStyle/>
                    <a:p>
                      <a:r>
                        <a:rPr lang="da-DK" sz="900" dirty="0"/>
                        <a:t>0</a:t>
                      </a:r>
                    </a:p>
                  </a:txBody>
                  <a:tcPr/>
                </a:tc>
                <a:extLst>
                  <a:ext uri="{0D108BD9-81ED-4DB2-BD59-A6C34878D82A}">
                    <a16:rowId xmlns:a16="http://schemas.microsoft.com/office/drawing/2014/main" val="2880099270"/>
                  </a:ext>
                </a:extLst>
              </a:tr>
              <a:tr h="360040">
                <a:tc>
                  <a:txBody>
                    <a:bodyPr/>
                    <a:lstStyle/>
                    <a:p>
                      <a:r>
                        <a:rPr lang="da-DK" sz="900" dirty="0"/>
                        <a:t>Totalrådgiver</a:t>
                      </a:r>
                    </a:p>
                  </a:txBody>
                  <a:tcPr/>
                </a:tc>
                <a:tc>
                  <a:txBody>
                    <a:bodyPr/>
                    <a:lstStyle/>
                    <a:p>
                      <a:r>
                        <a:rPr lang="da-DK" sz="900" dirty="0"/>
                        <a:t>0</a:t>
                      </a:r>
                    </a:p>
                  </a:txBody>
                  <a:tcPr/>
                </a:tc>
                <a:tc>
                  <a:txBody>
                    <a:bodyPr/>
                    <a:lstStyle/>
                    <a:p>
                      <a:r>
                        <a:rPr lang="da-DK" sz="900" dirty="0"/>
                        <a:t>0</a:t>
                      </a:r>
                    </a:p>
                  </a:txBody>
                  <a:tcPr/>
                </a:tc>
                <a:tc>
                  <a:txBody>
                    <a:bodyPr/>
                    <a:lstStyle/>
                    <a:p>
                      <a:r>
                        <a:rPr lang="da-DK" sz="900" dirty="0"/>
                        <a:t>1</a:t>
                      </a:r>
                    </a:p>
                  </a:txBody>
                  <a:tcPr/>
                </a:tc>
                <a:tc>
                  <a:txBody>
                    <a:bodyPr/>
                    <a:lstStyle/>
                    <a:p>
                      <a:r>
                        <a:rPr lang="da-DK" sz="900" dirty="0"/>
                        <a:t>0</a:t>
                      </a:r>
                    </a:p>
                  </a:txBody>
                  <a:tcPr/>
                </a:tc>
                <a:tc>
                  <a:txBody>
                    <a:bodyPr/>
                    <a:lstStyle/>
                    <a:p>
                      <a:r>
                        <a:rPr lang="da-DK" sz="900" dirty="0"/>
                        <a:t>1 (2,9 %)</a:t>
                      </a:r>
                    </a:p>
                  </a:txBody>
                  <a:tcPr/>
                </a:tc>
                <a:tc>
                  <a:txBody>
                    <a:bodyPr/>
                    <a:lstStyle/>
                    <a:p>
                      <a:r>
                        <a:rPr lang="da-DK" sz="900" dirty="0"/>
                        <a:t>1</a:t>
                      </a:r>
                    </a:p>
                  </a:txBody>
                  <a:tcPr/>
                </a:tc>
                <a:tc>
                  <a:txBody>
                    <a:bodyPr/>
                    <a:lstStyle/>
                    <a:p>
                      <a:r>
                        <a:rPr lang="da-DK" sz="900" dirty="0"/>
                        <a:t>0</a:t>
                      </a:r>
                    </a:p>
                  </a:txBody>
                  <a:tcPr/>
                </a:tc>
                <a:extLst>
                  <a:ext uri="{0D108BD9-81ED-4DB2-BD59-A6C34878D82A}">
                    <a16:rowId xmlns:a16="http://schemas.microsoft.com/office/drawing/2014/main" val="2605504295"/>
                  </a:ext>
                </a:extLst>
              </a:tr>
              <a:tr h="397045">
                <a:tc>
                  <a:txBody>
                    <a:bodyPr/>
                    <a:lstStyle/>
                    <a:p>
                      <a:r>
                        <a:rPr lang="da-DK" sz="900" dirty="0"/>
                        <a:t>Entreprenør</a:t>
                      </a:r>
                    </a:p>
                  </a:txBody>
                  <a:tcPr/>
                </a:tc>
                <a:tc>
                  <a:txBody>
                    <a:bodyPr/>
                    <a:lstStyle/>
                    <a:p>
                      <a:r>
                        <a:rPr lang="da-DK" sz="900" dirty="0"/>
                        <a:t>0</a:t>
                      </a:r>
                    </a:p>
                  </a:txBody>
                  <a:tcPr/>
                </a:tc>
                <a:tc>
                  <a:txBody>
                    <a:bodyPr/>
                    <a:lstStyle/>
                    <a:p>
                      <a:r>
                        <a:rPr lang="da-DK" sz="900" dirty="0"/>
                        <a:t>0</a:t>
                      </a:r>
                    </a:p>
                  </a:txBody>
                  <a:tcPr/>
                </a:tc>
                <a:tc>
                  <a:txBody>
                    <a:bodyPr/>
                    <a:lstStyle/>
                    <a:p>
                      <a:r>
                        <a:rPr lang="da-DK" sz="900" dirty="0"/>
                        <a:t>0</a:t>
                      </a:r>
                    </a:p>
                  </a:txBody>
                  <a:tcPr/>
                </a:tc>
                <a:tc>
                  <a:txBody>
                    <a:bodyPr/>
                    <a:lstStyle/>
                    <a:p>
                      <a:r>
                        <a:rPr lang="da-DK" sz="900" dirty="0"/>
                        <a:t>0</a:t>
                      </a:r>
                    </a:p>
                  </a:txBody>
                  <a:tcPr/>
                </a:tc>
                <a:tc>
                  <a:txBody>
                    <a:bodyPr/>
                    <a:lstStyle/>
                    <a:p>
                      <a:r>
                        <a:rPr lang="da-DK" sz="900" dirty="0"/>
                        <a:t>0 (0 %)</a:t>
                      </a:r>
                    </a:p>
                  </a:txBody>
                  <a:tcPr/>
                </a:tc>
                <a:tc>
                  <a:txBody>
                    <a:bodyPr/>
                    <a:lstStyle/>
                    <a:p>
                      <a:r>
                        <a:rPr lang="da-DK" sz="900" dirty="0"/>
                        <a:t>0</a:t>
                      </a:r>
                    </a:p>
                  </a:txBody>
                  <a:tcPr/>
                </a:tc>
                <a:tc>
                  <a:txBody>
                    <a:bodyPr/>
                    <a:lstStyle/>
                    <a:p>
                      <a:r>
                        <a:rPr lang="da-DK" sz="900" dirty="0"/>
                        <a:t>0</a:t>
                      </a:r>
                    </a:p>
                  </a:txBody>
                  <a:tcPr/>
                </a:tc>
                <a:extLst>
                  <a:ext uri="{0D108BD9-81ED-4DB2-BD59-A6C34878D82A}">
                    <a16:rowId xmlns:a16="http://schemas.microsoft.com/office/drawing/2014/main" val="2281343010"/>
                  </a:ext>
                </a:extLst>
              </a:tr>
              <a:tr h="397045">
                <a:tc>
                  <a:txBody>
                    <a:bodyPr/>
                    <a:lstStyle/>
                    <a:p>
                      <a:r>
                        <a:rPr lang="da-DK" sz="900" dirty="0"/>
                        <a:t>Leverandør</a:t>
                      </a:r>
                    </a:p>
                  </a:txBody>
                  <a:tcPr/>
                </a:tc>
                <a:tc>
                  <a:txBody>
                    <a:bodyPr/>
                    <a:lstStyle/>
                    <a:p>
                      <a:r>
                        <a:rPr lang="da-DK" sz="900" dirty="0"/>
                        <a:t>0</a:t>
                      </a:r>
                    </a:p>
                  </a:txBody>
                  <a:tcPr/>
                </a:tc>
                <a:tc>
                  <a:txBody>
                    <a:bodyPr/>
                    <a:lstStyle/>
                    <a:p>
                      <a:r>
                        <a:rPr lang="da-DK" sz="900" dirty="0"/>
                        <a:t>0</a:t>
                      </a:r>
                    </a:p>
                  </a:txBody>
                  <a:tcPr/>
                </a:tc>
                <a:tc>
                  <a:txBody>
                    <a:bodyPr/>
                    <a:lstStyle/>
                    <a:p>
                      <a:r>
                        <a:rPr lang="da-DK" sz="900" dirty="0"/>
                        <a:t>2</a:t>
                      </a:r>
                    </a:p>
                  </a:txBody>
                  <a:tcPr/>
                </a:tc>
                <a:tc>
                  <a:txBody>
                    <a:bodyPr/>
                    <a:lstStyle/>
                    <a:p>
                      <a:r>
                        <a:rPr lang="da-DK" sz="900" dirty="0"/>
                        <a:t>0</a:t>
                      </a:r>
                    </a:p>
                  </a:txBody>
                  <a:tcPr/>
                </a:tc>
                <a:tc>
                  <a:txBody>
                    <a:bodyPr/>
                    <a:lstStyle/>
                    <a:p>
                      <a:r>
                        <a:rPr lang="da-DK" sz="900" dirty="0"/>
                        <a:t>2 (5,7 %)</a:t>
                      </a:r>
                    </a:p>
                  </a:txBody>
                  <a:tcPr/>
                </a:tc>
                <a:tc>
                  <a:txBody>
                    <a:bodyPr/>
                    <a:lstStyle/>
                    <a:p>
                      <a:r>
                        <a:rPr lang="da-DK" sz="900" dirty="0"/>
                        <a:t>2</a:t>
                      </a:r>
                    </a:p>
                  </a:txBody>
                  <a:tcPr/>
                </a:tc>
                <a:tc>
                  <a:txBody>
                    <a:bodyPr/>
                    <a:lstStyle/>
                    <a:p>
                      <a:r>
                        <a:rPr lang="da-DK" sz="900" dirty="0"/>
                        <a:t>0</a:t>
                      </a:r>
                    </a:p>
                  </a:txBody>
                  <a:tcPr/>
                </a:tc>
                <a:extLst>
                  <a:ext uri="{0D108BD9-81ED-4DB2-BD59-A6C34878D82A}">
                    <a16:rowId xmlns:a16="http://schemas.microsoft.com/office/drawing/2014/main" val="67354178"/>
                  </a:ext>
                </a:extLst>
              </a:tr>
              <a:tr h="339742">
                <a:tc>
                  <a:txBody>
                    <a:bodyPr/>
                    <a:lstStyle/>
                    <a:p>
                      <a:r>
                        <a:rPr lang="da-DK" sz="900" dirty="0"/>
                        <a:t>I alt</a:t>
                      </a:r>
                    </a:p>
                  </a:txBody>
                  <a:tcPr/>
                </a:tc>
                <a:tc>
                  <a:txBody>
                    <a:bodyPr/>
                    <a:lstStyle/>
                    <a:p>
                      <a:r>
                        <a:rPr lang="da-DK" sz="900" dirty="0"/>
                        <a:t>15 (42,9 %)</a:t>
                      </a:r>
                    </a:p>
                  </a:txBody>
                  <a:tcPr/>
                </a:tc>
                <a:tc>
                  <a:txBody>
                    <a:bodyPr/>
                    <a:lstStyle/>
                    <a:p>
                      <a:r>
                        <a:rPr lang="da-DK" sz="900" dirty="0"/>
                        <a:t>0 (0 %)</a:t>
                      </a:r>
                    </a:p>
                  </a:txBody>
                  <a:tcPr/>
                </a:tc>
                <a:tc>
                  <a:txBody>
                    <a:bodyPr/>
                    <a:lstStyle/>
                    <a:p>
                      <a:r>
                        <a:rPr lang="da-DK" sz="900" dirty="0"/>
                        <a:t>9 (25,7 %)</a:t>
                      </a:r>
                    </a:p>
                  </a:txBody>
                  <a:tcPr/>
                </a:tc>
                <a:tc>
                  <a:txBody>
                    <a:bodyPr/>
                    <a:lstStyle/>
                    <a:p>
                      <a:r>
                        <a:rPr lang="da-DK" sz="900" dirty="0"/>
                        <a:t> 11 (31,3 %)</a:t>
                      </a:r>
                    </a:p>
                  </a:txBody>
                  <a:tcPr/>
                </a:tc>
                <a:tc>
                  <a:txBody>
                    <a:bodyPr/>
                    <a:lstStyle/>
                    <a:p>
                      <a:r>
                        <a:rPr lang="da-DK" sz="900" dirty="0"/>
                        <a:t>35 (100 %)</a:t>
                      </a:r>
                    </a:p>
                  </a:txBody>
                  <a:tcPr/>
                </a:tc>
                <a:tc>
                  <a:txBody>
                    <a:bodyPr/>
                    <a:lstStyle/>
                    <a:p>
                      <a:r>
                        <a:rPr lang="da-DK" sz="900" dirty="0"/>
                        <a:t>33</a:t>
                      </a:r>
                    </a:p>
                  </a:txBody>
                  <a:tcPr/>
                </a:tc>
                <a:tc>
                  <a:txBody>
                    <a:bodyPr/>
                    <a:lstStyle/>
                    <a:p>
                      <a:r>
                        <a:rPr lang="da-DK" sz="900" dirty="0"/>
                        <a:t>3 </a:t>
                      </a:r>
                    </a:p>
                  </a:txBody>
                  <a:tcPr/>
                </a:tc>
                <a:extLst>
                  <a:ext uri="{0D108BD9-81ED-4DB2-BD59-A6C34878D82A}">
                    <a16:rowId xmlns:a16="http://schemas.microsoft.com/office/drawing/2014/main" val="11573817"/>
                  </a:ext>
                </a:extLst>
              </a:tr>
            </a:tbl>
          </a:graphicData>
        </a:graphic>
      </p:graphicFrame>
    </p:spTree>
    <p:extLst>
      <p:ext uri="{BB962C8B-B14F-4D97-AF65-F5344CB8AC3E}">
        <p14:creationId xmlns:p14="http://schemas.microsoft.com/office/powerpoint/2010/main" val="140392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A8156DF0-258B-4FE0-B798-3707B8EE1B0C}"/>
              </a:ext>
            </a:extLst>
          </p:cNvPr>
          <p:cNvSpPr/>
          <p:nvPr/>
        </p:nvSpPr>
        <p:spPr>
          <a:xfrm>
            <a:off x="755575" y="5823103"/>
            <a:ext cx="7859216" cy="846257"/>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aktør med projekteringsansvar, antal reaktioner og -typer.</a:t>
            </a:r>
            <a:br>
              <a:rPr lang="da-DK" sz="1000" i="1" dirty="0">
                <a:latin typeface="Calibri" panose="020F0502020204030204" pitchFamily="34" charset="0"/>
                <a:ea typeface="Calibri" panose="020F0502020204030204" pitchFamily="34" charset="0"/>
                <a:cs typeface="Times New Roman" panose="02020603050405020304" pitchFamily="18" charset="0"/>
              </a:rPr>
            </a:br>
            <a:r>
              <a:rPr lang="da-DK" sz="1000" i="1" dirty="0">
                <a:latin typeface="Calibri" panose="020F0502020204030204" pitchFamily="34" charset="0"/>
                <a:ea typeface="Calibri" panose="020F0502020204030204" pitchFamily="34" charset="0"/>
                <a:cs typeface="Times New Roman" panose="02020603050405020304" pitchFamily="18" charset="0"/>
              </a:rPr>
              <a:t>Perioden 2013 – december 2021 angivet med sort</a:t>
            </a:r>
            <a:br>
              <a:rPr lang="da-DK" sz="1000" i="1" dirty="0">
                <a:latin typeface="Calibri" panose="020F0502020204030204" pitchFamily="34" charset="0"/>
                <a:ea typeface="Calibri" panose="020F0502020204030204" pitchFamily="34" charset="0"/>
                <a:cs typeface="Times New Roman" panose="02020603050405020304" pitchFamily="18" charset="0"/>
              </a:rPr>
            </a:br>
            <a:r>
              <a:rPr lang="da-DK" sz="1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Perioden 1. januar 2022 – 31. december 2022 angivet med rødt</a:t>
            </a:r>
          </a:p>
          <a:p>
            <a:pPr>
              <a:lnSpc>
                <a:spcPct val="107000"/>
              </a:lnSpc>
              <a:spcAft>
                <a:spcPts val="800"/>
              </a:spcAft>
            </a:pP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el 4">
            <a:extLst>
              <a:ext uri="{FF2B5EF4-FFF2-40B4-BE49-F238E27FC236}">
                <a16:creationId xmlns:a16="http://schemas.microsoft.com/office/drawing/2014/main" id="{FA88882C-6634-4C0C-AA11-CC9F6819BCBC}"/>
              </a:ext>
            </a:extLst>
          </p:cNvPr>
          <p:cNvGraphicFramePr>
            <a:graphicFrameLocks noGrp="1"/>
          </p:cNvGraphicFramePr>
          <p:nvPr>
            <p:extLst>
              <p:ext uri="{D42A27DB-BD31-4B8C-83A1-F6EECF244321}">
                <p14:modId xmlns:p14="http://schemas.microsoft.com/office/powerpoint/2010/main" val="3845196563"/>
              </p:ext>
            </p:extLst>
          </p:nvPr>
        </p:nvGraphicFramePr>
        <p:xfrm>
          <a:off x="755575" y="1305312"/>
          <a:ext cx="7632848" cy="4571960"/>
        </p:xfrm>
        <a:graphic>
          <a:graphicData uri="http://schemas.openxmlformats.org/drawingml/2006/table">
            <a:tbl>
              <a:tblPr firstRow="1" bandRow="1">
                <a:tableStyleId>{5940675A-B579-460E-94D1-54222C63F5DA}</a:tableStyleId>
              </a:tblPr>
              <a:tblGrid>
                <a:gridCol w="1008113">
                  <a:extLst>
                    <a:ext uri="{9D8B030D-6E8A-4147-A177-3AD203B41FA5}">
                      <a16:colId xmlns:a16="http://schemas.microsoft.com/office/drawing/2014/main" val="597535593"/>
                    </a:ext>
                  </a:extLst>
                </a:gridCol>
                <a:gridCol w="900099">
                  <a:extLst>
                    <a:ext uri="{9D8B030D-6E8A-4147-A177-3AD203B41FA5}">
                      <a16:colId xmlns:a16="http://schemas.microsoft.com/office/drawing/2014/main" val="2022864543"/>
                    </a:ext>
                  </a:extLst>
                </a:gridCol>
                <a:gridCol w="954106">
                  <a:extLst>
                    <a:ext uri="{9D8B030D-6E8A-4147-A177-3AD203B41FA5}">
                      <a16:colId xmlns:a16="http://schemas.microsoft.com/office/drawing/2014/main" val="1141071242"/>
                    </a:ext>
                  </a:extLst>
                </a:gridCol>
                <a:gridCol w="954106">
                  <a:extLst>
                    <a:ext uri="{9D8B030D-6E8A-4147-A177-3AD203B41FA5}">
                      <a16:colId xmlns:a16="http://schemas.microsoft.com/office/drawing/2014/main" val="591340543"/>
                    </a:ext>
                  </a:extLst>
                </a:gridCol>
                <a:gridCol w="954106">
                  <a:extLst>
                    <a:ext uri="{9D8B030D-6E8A-4147-A177-3AD203B41FA5}">
                      <a16:colId xmlns:a16="http://schemas.microsoft.com/office/drawing/2014/main" val="1547262002"/>
                    </a:ext>
                  </a:extLst>
                </a:gridCol>
                <a:gridCol w="954106">
                  <a:extLst>
                    <a:ext uri="{9D8B030D-6E8A-4147-A177-3AD203B41FA5}">
                      <a16:colId xmlns:a16="http://schemas.microsoft.com/office/drawing/2014/main" val="3316105189"/>
                    </a:ext>
                  </a:extLst>
                </a:gridCol>
                <a:gridCol w="954106">
                  <a:extLst>
                    <a:ext uri="{9D8B030D-6E8A-4147-A177-3AD203B41FA5}">
                      <a16:colId xmlns:a16="http://schemas.microsoft.com/office/drawing/2014/main" val="1118679158"/>
                    </a:ext>
                  </a:extLst>
                </a:gridCol>
                <a:gridCol w="954106">
                  <a:extLst>
                    <a:ext uri="{9D8B030D-6E8A-4147-A177-3AD203B41FA5}">
                      <a16:colId xmlns:a16="http://schemas.microsoft.com/office/drawing/2014/main" val="4271604876"/>
                    </a:ext>
                  </a:extLst>
                </a:gridCol>
              </a:tblGrid>
              <a:tr h="388620">
                <a:tc gridSpan="8">
                  <a:txBody>
                    <a:bodyPr/>
                    <a:lstStyle/>
                    <a:p>
                      <a:r>
                        <a:rPr lang="da-DK" sz="1200" dirty="0"/>
                        <a:t>Oversigt over gennemgåede At-reaktioner givet i perioden 2013 – december 2022 indenfor projekterendes og rådgiveres pligter.</a:t>
                      </a:r>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a:p>
                  </a:txBody>
                  <a:tcPr/>
                </a:tc>
                <a:extLst>
                  <a:ext uri="{0D108BD9-81ED-4DB2-BD59-A6C34878D82A}">
                    <a16:rowId xmlns:a16="http://schemas.microsoft.com/office/drawing/2014/main" val="1068716761"/>
                  </a:ext>
                </a:extLst>
              </a:tr>
              <a:tr h="388620">
                <a:tc rowSpan="2">
                  <a:txBody>
                    <a:bodyPr/>
                    <a:lstStyle/>
                    <a:p>
                      <a:r>
                        <a:rPr lang="da-DK" sz="900" dirty="0"/>
                        <a:t>Reaktionstyper /</a:t>
                      </a:r>
                    </a:p>
                    <a:p>
                      <a:r>
                        <a:rPr lang="da-DK" sz="900" dirty="0"/>
                        <a:t>Aktør med projekterings-ansvar</a:t>
                      </a:r>
                    </a:p>
                  </a:txBody>
                  <a:tcPr/>
                </a:tc>
                <a:tc rowSpan="2">
                  <a:txBody>
                    <a:bodyPr/>
                    <a:lstStyle/>
                    <a:p>
                      <a:r>
                        <a:rPr lang="da-DK" sz="900" dirty="0" err="1"/>
                        <a:t>Strakspåbud</a:t>
                      </a:r>
                      <a:endParaRPr lang="da-DK" sz="900" dirty="0"/>
                    </a:p>
                  </a:txBody>
                  <a:tcPr/>
                </a:tc>
                <a:tc rowSpan="2">
                  <a:txBody>
                    <a:bodyPr/>
                    <a:lstStyle/>
                    <a:p>
                      <a:r>
                        <a:rPr lang="da-DK" sz="900" dirty="0"/>
                        <a:t>Påbud</a:t>
                      </a:r>
                    </a:p>
                  </a:txBody>
                  <a:tcPr/>
                </a:tc>
                <a:tc rowSpan="2">
                  <a:txBody>
                    <a:bodyPr/>
                    <a:lstStyle/>
                    <a:p>
                      <a:r>
                        <a:rPr lang="da-DK" sz="900" dirty="0"/>
                        <a:t>Afgørelse uden handlepligt</a:t>
                      </a:r>
                    </a:p>
                  </a:txBody>
                  <a:tcPr/>
                </a:tc>
                <a:tc rowSpan="2">
                  <a:txBody>
                    <a:bodyPr/>
                    <a:lstStyle/>
                    <a:p>
                      <a:r>
                        <a:rPr lang="da-DK" sz="900" dirty="0"/>
                        <a:t>Vejledning</a:t>
                      </a:r>
                    </a:p>
                  </a:txBody>
                  <a:tcPr/>
                </a:tc>
                <a:tc rowSpan="2">
                  <a:txBody>
                    <a:bodyPr/>
                    <a:lstStyle/>
                    <a:p>
                      <a:r>
                        <a:rPr lang="da-DK" sz="900" dirty="0"/>
                        <a:t>Antal reaktioner / aktør med projekterings-ansvar</a:t>
                      </a:r>
                    </a:p>
                  </a:txBody>
                  <a:tcPr/>
                </a:tc>
                <a:tc gridSpan="2">
                  <a:txBody>
                    <a:bodyPr/>
                    <a:lstStyle/>
                    <a:p>
                      <a:r>
                        <a:rPr lang="da-DK" sz="900" dirty="0"/>
                        <a:t>Fordeling på</a:t>
                      </a:r>
                    </a:p>
                  </a:txBody>
                  <a:tcPr/>
                </a:tc>
                <a:tc hMerge="1">
                  <a:txBody>
                    <a:bodyPr/>
                    <a:lstStyle/>
                    <a:p>
                      <a:endParaRPr lang="da-DK" sz="900" dirty="0"/>
                    </a:p>
                  </a:txBody>
                  <a:tcPr/>
                </a:tc>
                <a:extLst>
                  <a:ext uri="{0D108BD9-81ED-4DB2-BD59-A6C34878D82A}">
                    <a16:rowId xmlns:a16="http://schemas.microsoft.com/office/drawing/2014/main" val="3736538455"/>
                  </a:ext>
                </a:extLst>
              </a:tr>
              <a:tr h="388620">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a:txBody>
                    <a:bodyPr/>
                    <a:lstStyle/>
                    <a:p>
                      <a:r>
                        <a:rPr lang="da-DK" sz="900" dirty="0"/>
                        <a:t>Udførelsen</a:t>
                      </a:r>
                    </a:p>
                  </a:txBody>
                  <a:tcPr/>
                </a:tc>
                <a:tc>
                  <a:txBody>
                    <a:bodyPr/>
                    <a:lstStyle/>
                    <a:p>
                      <a:r>
                        <a:rPr lang="da-DK" sz="900" dirty="0"/>
                        <a:t>Driften</a:t>
                      </a:r>
                    </a:p>
                  </a:txBody>
                  <a:tcPr/>
                </a:tc>
                <a:extLst>
                  <a:ext uri="{0D108BD9-81ED-4DB2-BD59-A6C34878D82A}">
                    <a16:rowId xmlns:a16="http://schemas.microsoft.com/office/drawing/2014/main" val="2656305184"/>
                  </a:ext>
                </a:extLst>
              </a:tr>
              <a:tr h="368032">
                <a:tc>
                  <a:txBody>
                    <a:bodyPr/>
                    <a:lstStyle/>
                    <a:p>
                      <a:r>
                        <a:rPr lang="da-DK" sz="900" dirty="0"/>
                        <a:t>Totalentreprenør</a:t>
                      </a:r>
                    </a:p>
                  </a:txBody>
                  <a:tcPr/>
                </a:tc>
                <a:tc>
                  <a:txBody>
                    <a:bodyPr/>
                    <a:lstStyle/>
                    <a:p>
                      <a:r>
                        <a:rPr lang="da-DK" sz="900" dirty="0"/>
                        <a:t>24</a:t>
                      </a:r>
                    </a:p>
                    <a:p>
                      <a:r>
                        <a:rPr lang="da-DK" sz="900" dirty="0">
                          <a:solidFill>
                            <a:srgbClr val="FF0000"/>
                          </a:solidFill>
                        </a:rPr>
                        <a:t>10</a:t>
                      </a:r>
                    </a:p>
                  </a:txBody>
                  <a:tcPr/>
                </a:tc>
                <a:tc>
                  <a:txBody>
                    <a:bodyPr/>
                    <a:lstStyle/>
                    <a:p>
                      <a:r>
                        <a:rPr lang="da-DK" sz="900" dirty="0"/>
                        <a:t>1</a:t>
                      </a:r>
                    </a:p>
                    <a:p>
                      <a:r>
                        <a:rPr lang="da-DK" sz="900" dirty="0">
                          <a:solidFill>
                            <a:srgbClr val="FF0000"/>
                          </a:solidFill>
                        </a:rPr>
                        <a:t>0</a:t>
                      </a:r>
                    </a:p>
                  </a:txBody>
                  <a:tcPr/>
                </a:tc>
                <a:tc>
                  <a:txBody>
                    <a:bodyPr/>
                    <a:lstStyle/>
                    <a:p>
                      <a:r>
                        <a:rPr lang="da-DK" sz="900" dirty="0"/>
                        <a:t>4</a:t>
                      </a:r>
                    </a:p>
                    <a:p>
                      <a:r>
                        <a:rPr lang="da-DK" sz="900" dirty="0">
                          <a:solidFill>
                            <a:srgbClr val="FF0000"/>
                          </a:solidFill>
                        </a:rPr>
                        <a:t>1</a:t>
                      </a:r>
                    </a:p>
                  </a:txBody>
                  <a:tcPr/>
                </a:tc>
                <a:tc>
                  <a:txBody>
                    <a:bodyPr/>
                    <a:lstStyle/>
                    <a:p>
                      <a:r>
                        <a:rPr lang="da-DK" sz="900" dirty="0"/>
                        <a:t>6</a:t>
                      </a:r>
                    </a:p>
                    <a:p>
                      <a:r>
                        <a:rPr lang="da-DK" sz="900" dirty="0">
                          <a:solidFill>
                            <a:srgbClr val="FF0000"/>
                          </a:solidFill>
                        </a:rPr>
                        <a:t>0</a:t>
                      </a:r>
                    </a:p>
                  </a:txBody>
                  <a:tcPr/>
                </a:tc>
                <a:tc>
                  <a:txBody>
                    <a:bodyPr/>
                    <a:lstStyle/>
                    <a:p>
                      <a:r>
                        <a:rPr lang="da-DK" sz="900" dirty="0"/>
                        <a:t>35 (33,3 %)</a:t>
                      </a:r>
                    </a:p>
                    <a:p>
                      <a:r>
                        <a:rPr lang="da-DK" sz="900" dirty="0">
                          <a:solidFill>
                            <a:srgbClr val="FF0000"/>
                          </a:solidFill>
                        </a:rPr>
                        <a:t>11 (31,3 %)</a:t>
                      </a:r>
                    </a:p>
                  </a:txBody>
                  <a:tcPr/>
                </a:tc>
                <a:tc>
                  <a:txBody>
                    <a:bodyPr/>
                    <a:lstStyle/>
                    <a:p>
                      <a:r>
                        <a:rPr lang="da-DK" sz="900" dirty="0"/>
                        <a:t>35</a:t>
                      </a:r>
                    </a:p>
                    <a:p>
                      <a:r>
                        <a:rPr lang="da-DK" sz="900" dirty="0">
                          <a:solidFill>
                            <a:srgbClr val="FF0000"/>
                          </a:solidFill>
                        </a:rPr>
                        <a:t>9</a:t>
                      </a:r>
                      <a:endParaRPr lang="da-DK" sz="900" dirty="0"/>
                    </a:p>
                  </a:txBody>
                  <a:tcPr/>
                </a:tc>
                <a:tc>
                  <a:txBody>
                    <a:bodyPr/>
                    <a:lstStyle/>
                    <a:p>
                      <a:r>
                        <a:rPr lang="da-DK" sz="900" dirty="0"/>
                        <a:t>1</a:t>
                      </a:r>
                    </a:p>
                    <a:p>
                      <a:r>
                        <a:rPr lang="da-DK" sz="900" dirty="0">
                          <a:solidFill>
                            <a:srgbClr val="FF0000"/>
                          </a:solidFill>
                        </a:rPr>
                        <a:t>2</a:t>
                      </a:r>
                      <a:endParaRPr lang="da-DK" sz="900" dirty="0"/>
                    </a:p>
                  </a:txBody>
                  <a:tcPr/>
                </a:tc>
                <a:extLst>
                  <a:ext uri="{0D108BD9-81ED-4DB2-BD59-A6C34878D82A}">
                    <a16:rowId xmlns:a16="http://schemas.microsoft.com/office/drawing/2014/main" val="1802588120"/>
                  </a:ext>
                </a:extLst>
              </a:tr>
              <a:tr h="360040">
                <a:tc>
                  <a:txBody>
                    <a:bodyPr/>
                    <a:lstStyle/>
                    <a:p>
                      <a:r>
                        <a:rPr lang="da-DK" sz="900" dirty="0"/>
                        <a:t>Arkitekt</a:t>
                      </a:r>
                    </a:p>
                  </a:txBody>
                  <a:tcPr/>
                </a:tc>
                <a:tc>
                  <a:txBody>
                    <a:bodyPr/>
                    <a:lstStyle/>
                    <a:p>
                      <a:r>
                        <a:rPr lang="da-DK" sz="900" dirty="0"/>
                        <a:t>11</a:t>
                      </a:r>
                    </a:p>
                    <a:p>
                      <a:r>
                        <a:rPr lang="da-DK" sz="900" dirty="0">
                          <a:solidFill>
                            <a:srgbClr val="FF0000"/>
                          </a:solidFill>
                        </a:rPr>
                        <a:t>0</a:t>
                      </a:r>
                    </a:p>
                  </a:txBody>
                  <a:tcPr/>
                </a:tc>
                <a:tc>
                  <a:txBody>
                    <a:bodyPr/>
                    <a:lstStyle/>
                    <a:p>
                      <a:r>
                        <a:rPr lang="da-DK" sz="900" dirty="0"/>
                        <a:t>1</a:t>
                      </a:r>
                    </a:p>
                    <a:p>
                      <a:r>
                        <a:rPr lang="da-DK" sz="900" dirty="0">
                          <a:solidFill>
                            <a:srgbClr val="FF0000"/>
                          </a:solidFill>
                        </a:rPr>
                        <a:t>0</a:t>
                      </a:r>
                    </a:p>
                  </a:txBody>
                  <a:tcPr/>
                </a:tc>
                <a:tc>
                  <a:txBody>
                    <a:bodyPr/>
                    <a:lstStyle/>
                    <a:p>
                      <a:r>
                        <a:rPr lang="da-DK" sz="900" dirty="0"/>
                        <a:t>10</a:t>
                      </a:r>
                    </a:p>
                    <a:p>
                      <a:r>
                        <a:rPr lang="da-DK" sz="900" dirty="0">
                          <a:solidFill>
                            <a:srgbClr val="FF0000"/>
                          </a:solidFill>
                        </a:rPr>
                        <a:t>2</a:t>
                      </a:r>
                    </a:p>
                  </a:txBody>
                  <a:tcPr/>
                </a:tc>
                <a:tc>
                  <a:txBody>
                    <a:bodyPr/>
                    <a:lstStyle/>
                    <a:p>
                      <a:r>
                        <a:rPr lang="da-DK" sz="900" dirty="0"/>
                        <a:t>5</a:t>
                      </a:r>
                    </a:p>
                    <a:p>
                      <a:r>
                        <a:rPr lang="da-DK" sz="900" dirty="0">
                          <a:solidFill>
                            <a:srgbClr val="FF0000"/>
                          </a:solidFill>
                        </a:rPr>
                        <a:t>6</a:t>
                      </a:r>
                    </a:p>
                  </a:txBody>
                  <a:tcPr/>
                </a:tc>
                <a:tc>
                  <a:txBody>
                    <a:bodyPr/>
                    <a:lstStyle/>
                    <a:p>
                      <a:r>
                        <a:rPr lang="da-DK" sz="900" dirty="0"/>
                        <a:t>27 (25,7 %)</a:t>
                      </a:r>
                    </a:p>
                    <a:p>
                      <a:r>
                        <a:rPr lang="da-DK" sz="900" dirty="0">
                          <a:solidFill>
                            <a:srgbClr val="FF0000"/>
                          </a:solidFill>
                        </a:rPr>
                        <a:t>8 (22,9 %)</a:t>
                      </a:r>
                    </a:p>
                  </a:txBody>
                  <a:tcPr/>
                </a:tc>
                <a:tc>
                  <a:txBody>
                    <a:bodyPr/>
                    <a:lstStyle/>
                    <a:p>
                      <a:r>
                        <a:rPr lang="da-DK" sz="900" dirty="0"/>
                        <a:t>25</a:t>
                      </a:r>
                    </a:p>
                    <a:p>
                      <a:r>
                        <a:rPr lang="da-DK" sz="900" dirty="0">
                          <a:solidFill>
                            <a:srgbClr val="FF0000"/>
                          </a:solidFill>
                        </a:rPr>
                        <a:t>8</a:t>
                      </a:r>
                    </a:p>
                  </a:txBody>
                  <a:tcPr/>
                </a:tc>
                <a:tc>
                  <a:txBody>
                    <a:bodyPr/>
                    <a:lstStyle/>
                    <a:p>
                      <a:r>
                        <a:rPr lang="da-DK" sz="900" dirty="0"/>
                        <a:t>3</a:t>
                      </a:r>
                    </a:p>
                    <a:p>
                      <a:r>
                        <a:rPr lang="da-DK" sz="900" dirty="0">
                          <a:solidFill>
                            <a:srgbClr val="FF0000"/>
                          </a:solidFill>
                        </a:rPr>
                        <a:t>0</a:t>
                      </a:r>
                    </a:p>
                  </a:txBody>
                  <a:tcPr/>
                </a:tc>
                <a:extLst>
                  <a:ext uri="{0D108BD9-81ED-4DB2-BD59-A6C34878D82A}">
                    <a16:rowId xmlns:a16="http://schemas.microsoft.com/office/drawing/2014/main" val="3419926160"/>
                  </a:ext>
                </a:extLst>
              </a:tr>
              <a:tr h="360040">
                <a:tc>
                  <a:txBody>
                    <a:bodyPr/>
                    <a:lstStyle/>
                    <a:p>
                      <a:r>
                        <a:rPr lang="da-DK" sz="900" dirty="0"/>
                        <a:t>Ingeniør</a:t>
                      </a:r>
                    </a:p>
                  </a:txBody>
                  <a:tcPr/>
                </a:tc>
                <a:tc>
                  <a:txBody>
                    <a:bodyPr/>
                    <a:lstStyle/>
                    <a:p>
                      <a:r>
                        <a:rPr lang="da-DK" sz="900" dirty="0"/>
                        <a:t>10</a:t>
                      </a:r>
                    </a:p>
                    <a:p>
                      <a:r>
                        <a:rPr lang="da-DK" sz="900" dirty="0">
                          <a:solidFill>
                            <a:srgbClr val="FF0000"/>
                          </a:solidFill>
                        </a:rPr>
                        <a:t>2</a:t>
                      </a:r>
                    </a:p>
                  </a:txBody>
                  <a:tcPr/>
                </a:tc>
                <a:tc>
                  <a:txBody>
                    <a:bodyPr/>
                    <a:lstStyle/>
                    <a:p>
                      <a:r>
                        <a:rPr lang="da-DK" sz="900" dirty="0"/>
                        <a:t>0</a:t>
                      </a:r>
                    </a:p>
                    <a:p>
                      <a:r>
                        <a:rPr lang="da-DK" sz="900" dirty="0">
                          <a:solidFill>
                            <a:srgbClr val="FF0000"/>
                          </a:solidFill>
                        </a:rPr>
                        <a:t>0</a:t>
                      </a:r>
                    </a:p>
                  </a:txBody>
                  <a:tcPr/>
                </a:tc>
                <a:tc>
                  <a:txBody>
                    <a:bodyPr/>
                    <a:lstStyle/>
                    <a:p>
                      <a:r>
                        <a:rPr lang="da-DK" sz="900" dirty="0"/>
                        <a:t>4</a:t>
                      </a:r>
                    </a:p>
                    <a:p>
                      <a:r>
                        <a:rPr lang="da-DK" sz="900" dirty="0">
                          <a:solidFill>
                            <a:srgbClr val="FF0000"/>
                          </a:solidFill>
                        </a:rPr>
                        <a:t>2</a:t>
                      </a:r>
                    </a:p>
                  </a:txBody>
                  <a:tcPr/>
                </a:tc>
                <a:tc>
                  <a:txBody>
                    <a:bodyPr/>
                    <a:lstStyle/>
                    <a:p>
                      <a:r>
                        <a:rPr lang="da-DK" sz="900" dirty="0"/>
                        <a:t>0</a:t>
                      </a:r>
                    </a:p>
                    <a:p>
                      <a:r>
                        <a:rPr lang="da-DK" sz="900" dirty="0">
                          <a:solidFill>
                            <a:srgbClr val="FF0000"/>
                          </a:solidFill>
                        </a:rPr>
                        <a:t>4</a:t>
                      </a:r>
                    </a:p>
                  </a:txBody>
                  <a:tcPr/>
                </a:tc>
                <a:tc>
                  <a:txBody>
                    <a:bodyPr/>
                    <a:lstStyle/>
                    <a:p>
                      <a:r>
                        <a:rPr lang="da-DK" sz="900" dirty="0"/>
                        <a:t>14 (13,3 %)</a:t>
                      </a:r>
                    </a:p>
                    <a:p>
                      <a:r>
                        <a:rPr lang="da-DK" sz="900" dirty="0">
                          <a:solidFill>
                            <a:srgbClr val="FF0000"/>
                          </a:solidFill>
                        </a:rPr>
                        <a:t>8 (22,9 %)</a:t>
                      </a:r>
                    </a:p>
                  </a:txBody>
                  <a:tcPr/>
                </a:tc>
                <a:tc>
                  <a:txBody>
                    <a:bodyPr/>
                    <a:lstStyle/>
                    <a:p>
                      <a:r>
                        <a:rPr lang="da-DK" sz="900" dirty="0"/>
                        <a:t>13</a:t>
                      </a:r>
                    </a:p>
                    <a:p>
                      <a:r>
                        <a:rPr lang="da-DK" sz="900" dirty="0">
                          <a:solidFill>
                            <a:srgbClr val="FF0000"/>
                          </a:solidFill>
                        </a:rPr>
                        <a:t>8</a:t>
                      </a:r>
                    </a:p>
                  </a:txBody>
                  <a:tcPr/>
                </a:tc>
                <a:tc>
                  <a:txBody>
                    <a:bodyPr/>
                    <a:lstStyle/>
                    <a:p>
                      <a:r>
                        <a:rPr lang="da-DK" sz="900" dirty="0"/>
                        <a:t>1</a:t>
                      </a:r>
                    </a:p>
                    <a:p>
                      <a:r>
                        <a:rPr lang="da-DK" sz="900" dirty="0">
                          <a:solidFill>
                            <a:srgbClr val="FF0000"/>
                          </a:solidFill>
                        </a:rPr>
                        <a:t>1</a:t>
                      </a:r>
                    </a:p>
                  </a:txBody>
                  <a:tcPr/>
                </a:tc>
                <a:extLst>
                  <a:ext uri="{0D108BD9-81ED-4DB2-BD59-A6C34878D82A}">
                    <a16:rowId xmlns:a16="http://schemas.microsoft.com/office/drawing/2014/main" val="1075542749"/>
                  </a:ext>
                </a:extLst>
              </a:tr>
              <a:tr h="360040">
                <a:tc>
                  <a:txBody>
                    <a:bodyPr/>
                    <a:lstStyle/>
                    <a:p>
                      <a:r>
                        <a:rPr lang="da-DK" sz="900" dirty="0"/>
                        <a:t>Rådgiver</a:t>
                      </a:r>
                    </a:p>
                  </a:txBody>
                  <a:tcPr/>
                </a:tc>
                <a:tc>
                  <a:txBody>
                    <a:bodyPr/>
                    <a:lstStyle/>
                    <a:p>
                      <a:r>
                        <a:rPr lang="da-DK" sz="900" dirty="0"/>
                        <a:t>4</a:t>
                      </a:r>
                    </a:p>
                    <a:p>
                      <a:r>
                        <a:rPr lang="da-DK" sz="900" dirty="0">
                          <a:solidFill>
                            <a:srgbClr val="FF0000"/>
                          </a:solidFill>
                        </a:rPr>
                        <a:t>2</a:t>
                      </a:r>
                    </a:p>
                  </a:txBody>
                  <a:tcPr/>
                </a:tc>
                <a:tc>
                  <a:txBody>
                    <a:bodyPr/>
                    <a:lstStyle/>
                    <a:p>
                      <a:r>
                        <a:rPr lang="da-DK" sz="900" dirty="0"/>
                        <a:t>1</a:t>
                      </a:r>
                    </a:p>
                    <a:p>
                      <a:r>
                        <a:rPr lang="da-DK" sz="900" dirty="0">
                          <a:solidFill>
                            <a:srgbClr val="FF0000"/>
                          </a:solidFill>
                        </a:rPr>
                        <a:t>0</a:t>
                      </a:r>
                    </a:p>
                  </a:txBody>
                  <a:tcPr/>
                </a:tc>
                <a:tc>
                  <a:txBody>
                    <a:bodyPr/>
                    <a:lstStyle/>
                    <a:p>
                      <a:r>
                        <a:rPr lang="da-DK" sz="900" dirty="0"/>
                        <a:t>2</a:t>
                      </a:r>
                    </a:p>
                    <a:p>
                      <a:r>
                        <a:rPr lang="da-DK" sz="900" dirty="0">
                          <a:solidFill>
                            <a:srgbClr val="FF0000"/>
                          </a:solidFill>
                        </a:rPr>
                        <a:t>1</a:t>
                      </a:r>
                    </a:p>
                  </a:txBody>
                  <a:tcPr/>
                </a:tc>
                <a:tc>
                  <a:txBody>
                    <a:bodyPr/>
                    <a:lstStyle/>
                    <a:p>
                      <a:r>
                        <a:rPr lang="da-DK" sz="900" dirty="0"/>
                        <a:t>1</a:t>
                      </a:r>
                    </a:p>
                    <a:p>
                      <a:r>
                        <a:rPr lang="da-DK" sz="900" dirty="0">
                          <a:solidFill>
                            <a:srgbClr val="FF0000"/>
                          </a:solidFill>
                        </a:rPr>
                        <a:t>0</a:t>
                      </a:r>
                    </a:p>
                  </a:txBody>
                  <a:tcPr/>
                </a:tc>
                <a:tc>
                  <a:txBody>
                    <a:bodyPr/>
                    <a:lstStyle/>
                    <a:p>
                      <a:r>
                        <a:rPr lang="da-DK" sz="900" dirty="0"/>
                        <a:t>8 (7,6 %)</a:t>
                      </a:r>
                    </a:p>
                    <a:p>
                      <a:r>
                        <a:rPr lang="da-DK" sz="900" dirty="0">
                          <a:solidFill>
                            <a:srgbClr val="FF0000"/>
                          </a:solidFill>
                        </a:rPr>
                        <a:t>3 (8,6 %)</a:t>
                      </a:r>
                    </a:p>
                  </a:txBody>
                  <a:tcPr/>
                </a:tc>
                <a:tc>
                  <a:txBody>
                    <a:bodyPr/>
                    <a:lstStyle/>
                    <a:p>
                      <a:r>
                        <a:rPr lang="da-DK" sz="900" dirty="0"/>
                        <a:t>8</a:t>
                      </a:r>
                    </a:p>
                    <a:p>
                      <a:r>
                        <a:rPr lang="da-DK" sz="900" dirty="0">
                          <a:solidFill>
                            <a:srgbClr val="FF0000"/>
                          </a:solidFill>
                        </a:rPr>
                        <a:t>3</a:t>
                      </a:r>
                    </a:p>
                  </a:txBody>
                  <a:tcPr/>
                </a:tc>
                <a:tc>
                  <a:txBody>
                    <a:bodyPr/>
                    <a:lstStyle/>
                    <a:p>
                      <a:r>
                        <a:rPr lang="da-DK" sz="900" dirty="0"/>
                        <a:t>0</a:t>
                      </a:r>
                    </a:p>
                    <a:p>
                      <a:r>
                        <a:rPr lang="da-DK" sz="900" dirty="0">
                          <a:solidFill>
                            <a:srgbClr val="FF0000"/>
                          </a:solidFill>
                        </a:rPr>
                        <a:t>0</a:t>
                      </a:r>
                    </a:p>
                  </a:txBody>
                  <a:tcPr/>
                </a:tc>
                <a:extLst>
                  <a:ext uri="{0D108BD9-81ED-4DB2-BD59-A6C34878D82A}">
                    <a16:rowId xmlns:a16="http://schemas.microsoft.com/office/drawing/2014/main" val="3706662236"/>
                  </a:ext>
                </a:extLst>
              </a:tr>
              <a:tr h="360040">
                <a:tc>
                  <a:txBody>
                    <a:bodyPr/>
                    <a:lstStyle/>
                    <a:p>
                      <a:r>
                        <a:rPr lang="da-DK" sz="900" dirty="0"/>
                        <a:t>Bygherre</a:t>
                      </a:r>
                    </a:p>
                  </a:txBody>
                  <a:tcPr/>
                </a:tc>
                <a:tc>
                  <a:txBody>
                    <a:bodyPr/>
                    <a:lstStyle/>
                    <a:p>
                      <a:r>
                        <a:rPr lang="da-DK" sz="900" dirty="0"/>
                        <a:t>2</a:t>
                      </a:r>
                    </a:p>
                    <a:p>
                      <a:r>
                        <a:rPr lang="da-DK" sz="900" dirty="0">
                          <a:solidFill>
                            <a:srgbClr val="FF0000"/>
                          </a:solidFill>
                        </a:rPr>
                        <a:t>1</a:t>
                      </a:r>
                      <a:endParaRPr lang="da-DK" sz="900" dirty="0"/>
                    </a:p>
                  </a:txBody>
                  <a:tcPr/>
                </a:tc>
                <a:tc>
                  <a:txBody>
                    <a:bodyPr/>
                    <a:lstStyle/>
                    <a:p>
                      <a:r>
                        <a:rPr lang="da-DK" sz="900" dirty="0"/>
                        <a:t>0</a:t>
                      </a:r>
                      <a:endParaRPr lang="da-DK" sz="900" dirty="0">
                        <a:solidFill>
                          <a:srgbClr val="FF0000"/>
                        </a:solidFill>
                      </a:endParaRPr>
                    </a:p>
                    <a:p>
                      <a:r>
                        <a:rPr lang="da-DK" sz="900" dirty="0">
                          <a:solidFill>
                            <a:srgbClr val="FF0000"/>
                          </a:solidFill>
                        </a:rPr>
                        <a:t>0</a:t>
                      </a:r>
                    </a:p>
                  </a:txBody>
                  <a:tcPr/>
                </a:tc>
                <a:tc>
                  <a:txBody>
                    <a:bodyPr/>
                    <a:lstStyle/>
                    <a:p>
                      <a:r>
                        <a:rPr lang="da-DK" sz="900" dirty="0"/>
                        <a:t>1</a:t>
                      </a:r>
                    </a:p>
                    <a:p>
                      <a:r>
                        <a:rPr lang="da-DK" sz="900" dirty="0">
                          <a:solidFill>
                            <a:srgbClr val="FF0000"/>
                          </a:solidFill>
                        </a:rPr>
                        <a:t>0</a:t>
                      </a:r>
                    </a:p>
                  </a:txBody>
                  <a:tcPr/>
                </a:tc>
                <a:tc>
                  <a:txBody>
                    <a:bodyPr/>
                    <a:lstStyle/>
                    <a:p>
                      <a:r>
                        <a:rPr lang="da-DK" sz="900" dirty="0"/>
                        <a:t>1</a:t>
                      </a:r>
                    </a:p>
                    <a:p>
                      <a:r>
                        <a:rPr lang="da-DK" sz="900" dirty="0">
                          <a:solidFill>
                            <a:srgbClr val="FF0000"/>
                          </a:solidFill>
                        </a:rPr>
                        <a:t>1</a:t>
                      </a:r>
                    </a:p>
                  </a:txBody>
                  <a:tcPr/>
                </a:tc>
                <a:tc>
                  <a:txBody>
                    <a:bodyPr/>
                    <a:lstStyle/>
                    <a:p>
                      <a:r>
                        <a:rPr lang="da-DK" sz="900" dirty="0"/>
                        <a:t>4 (3,8 %)</a:t>
                      </a:r>
                    </a:p>
                    <a:p>
                      <a:r>
                        <a:rPr lang="da-DK" sz="900" dirty="0">
                          <a:solidFill>
                            <a:srgbClr val="FF0000"/>
                          </a:solidFill>
                        </a:rPr>
                        <a:t>2 (5,7 %)</a:t>
                      </a:r>
                    </a:p>
                  </a:txBody>
                  <a:tcPr/>
                </a:tc>
                <a:tc>
                  <a:txBody>
                    <a:bodyPr/>
                    <a:lstStyle/>
                    <a:p>
                      <a:r>
                        <a:rPr lang="da-DK" sz="900" dirty="0"/>
                        <a:t>4</a:t>
                      </a:r>
                    </a:p>
                    <a:p>
                      <a:r>
                        <a:rPr lang="da-DK" sz="900" dirty="0">
                          <a:solidFill>
                            <a:srgbClr val="FF0000"/>
                          </a:solidFill>
                        </a:rPr>
                        <a:t>2</a:t>
                      </a:r>
                    </a:p>
                  </a:txBody>
                  <a:tcPr/>
                </a:tc>
                <a:tc>
                  <a:txBody>
                    <a:bodyPr/>
                    <a:lstStyle/>
                    <a:p>
                      <a:r>
                        <a:rPr lang="da-DK" sz="900" dirty="0"/>
                        <a:t>0</a:t>
                      </a:r>
                    </a:p>
                    <a:p>
                      <a:r>
                        <a:rPr lang="da-DK" sz="900" dirty="0">
                          <a:solidFill>
                            <a:srgbClr val="FF0000"/>
                          </a:solidFill>
                        </a:rPr>
                        <a:t>0</a:t>
                      </a:r>
                    </a:p>
                  </a:txBody>
                  <a:tcPr/>
                </a:tc>
                <a:extLst>
                  <a:ext uri="{0D108BD9-81ED-4DB2-BD59-A6C34878D82A}">
                    <a16:rowId xmlns:a16="http://schemas.microsoft.com/office/drawing/2014/main" val="2880099270"/>
                  </a:ext>
                </a:extLst>
              </a:tr>
              <a:tr h="360040">
                <a:tc>
                  <a:txBody>
                    <a:bodyPr/>
                    <a:lstStyle/>
                    <a:p>
                      <a:r>
                        <a:rPr lang="da-DK" sz="900" dirty="0"/>
                        <a:t>Totalrådgiver</a:t>
                      </a:r>
                    </a:p>
                  </a:txBody>
                  <a:tcPr/>
                </a:tc>
                <a:tc>
                  <a:txBody>
                    <a:bodyPr/>
                    <a:lstStyle/>
                    <a:p>
                      <a:r>
                        <a:rPr lang="da-DK" sz="900" dirty="0"/>
                        <a:t>2</a:t>
                      </a:r>
                    </a:p>
                    <a:p>
                      <a:r>
                        <a:rPr lang="da-DK" sz="900" dirty="0">
                          <a:solidFill>
                            <a:srgbClr val="FF0000"/>
                          </a:solidFill>
                        </a:rPr>
                        <a:t>0</a:t>
                      </a:r>
                    </a:p>
                  </a:txBody>
                  <a:tcPr/>
                </a:tc>
                <a:tc>
                  <a:txBody>
                    <a:bodyPr/>
                    <a:lstStyle/>
                    <a:p>
                      <a:r>
                        <a:rPr lang="da-DK" sz="900" dirty="0"/>
                        <a:t>0</a:t>
                      </a:r>
                    </a:p>
                    <a:p>
                      <a:r>
                        <a:rPr lang="da-DK" sz="900" dirty="0">
                          <a:solidFill>
                            <a:srgbClr val="FF0000"/>
                          </a:solidFill>
                        </a:rPr>
                        <a:t>0</a:t>
                      </a:r>
                    </a:p>
                  </a:txBody>
                  <a:tcPr/>
                </a:tc>
                <a:tc>
                  <a:txBody>
                    <a:bodyPr/>
                    <a:lstStyle/>
                    <a:p>
                      <a:r>
                        <a:rPr lang="da-DK" sz="900" dirty="0"/>
                        <a:t>4</a:t>
                      </a:r>
                    </a:p>
                    <a:p>
                      <a:r>
                        <a:rPr lang="da-DK" sz="900" dirty="0">
                          <a:solidFill>
                            <a:srgbClr val="FF0000"/>
                          </a:solidFill>
                        </a:rPr>
                        <a:t>1</a:t>
                      </a:r>
                    </a:p>
                  </a:txBody>
                  <a:tcPr/>
                </a:tc>
                <a:tc>
                  <a:txBody>
                    <a:bodyPr/>
                    <a:lstStyle/>
                    <a:p>
                      <a:r>
                        <a:rPr lang="da-DK" sz="900" dirty="0"/>
                        <a:t>3</a:t>
                      </a:r>
                    </a:p>
                    <a:p>
                      <a:r>
                        <a:rPr lang="da-DK" sz="900" dirty="0">
                          <a:solidFill>
                            <a:srgbClr val="FF0000"/>
                          </a:solidFill>
                        </a:rPr>
                        <a:t>0</a:t>
                      </a:r>
                    </a:p>
                  </a:txBody>
                  <a:tcPr/>
                </a:tc>
                <a:tc>
                  <a:txBody>
                    <a:bodyPr/>
                    <a:lstStyle/>
                    <a:p>
                      <a:r>
                        <a:rPr lang="da-DK" sz="900" dirty="0"/>
                        <a:t>9 (8,6 %)</a:t>
                      </a:r>
                    </a:p>
                    <a:p>
                      <a:r>
                        <a:rPr lang="da-DK" sz="900" dirty="0">
                          <a:solidFill>
                            <a:srgbClr val="FF0000"/>
                          </a:solidFill>
                        </a:rPr>
                        <a:t>1 (2,9 %)</a:t>
                      </a:r>
                    </a:p>
                  </a:txBody>
                  <a:tcPr/>
                </a:tc>
                <a:tc>
                  <a:txBody>
                    <a:bodyPr/>
                    <a:lstStyle/>
                    <a:p>
                      <a:r>
                        <a:rPr lang="da-DK" sz="900" dirty="0"/>
                        <a:t>9</a:t>
                      </a:r>
                    </a:p>
                    <a:p>
                      <a:r>
                        <a:rPr lang="da-DK" sz="900" dirty="0">
                          <a:solidFill>
                            <a:srgbClr val="FF0000"/>
                          </a:solidFill>
                        </a:rPr>
                        <a:t>1</a:t>
                      </a:r>
                    </a:p>
                  </a:txBody>
                  <a:tcPr/>
                </a:tc>
                <a:tc>
                  <a:txBody>
                    <a:bodyPr/>
                    <a:lstStyle/>
                    <a:p>
                      <a:r>
                        <a:rPr lang="da-DK" sz="900" dirty="0"/>
                        <a:t>2</a:t>
                      </a:r>
                    </a:p>
                    <a:p>
                      <a:r>
                        <a:rPr lang="da-DK" sz="900" dirty="0">
                          <a:solidFill>
                            <a:srgbClr val="FF0000"/>
                          </a:solidFill>
                        </a:rPr>
                        <a:t>0</a:t>
                      </a:r>
                    </a:p>
                  </a:txBody>
                  <a:tcPr/>
                </a:tc>
                <a:extLst>
                  <a:ext uri="{0D108BD9-81ED-4DB2-BD59-A6C34878D82A}">
                    <a16:rowId xmlns:a16="http://schemas.microsoft.com/office/drawing/2014/main" val="2605504295"/>
                  </a:ext>
                </a:extLst>
              </a:tr>
              <a:tr h="397045">
                <a:tc>
                  <a:txBody>
                    <a:bodyPr/>
                    <a:lstStyle/>
                    <a:p>
                      <a:r>
                        <a:rPr lang="da-DK" sz="900" dirty="0"/>
                        <a:t>Entreprenør</a:t>
                      </a:r>
                    </a:p>
                  </a:txBody>
                  <a:tcPr/>
                </a:tc>
                <a:tc>
                  <a:txBody>
                    <a:bodyPr/>
                    <a:lstStyle/>
                    <a:p>
                      <a:r>
                        <a:rPr lang="da-DK" sz="900" dirty="0"/>
                        <a:t>3</a:t>
                      </a:r>
                    </a:p>
                    <a:p>
                      <a:r>
                        <a:rPr lang="da-DK" sz="900" dirty="0">
                          <a:solidFill>
                            <a:srgbClr val="FF0000"/>
                          </a:solidFill>
                        </a:rPr>
                        <a:t>0</a:t>
                      </a:r>
                    </a:p>
                  </a:txBody>
                  <a:tcPr/>
                </a:tc>
                <a:tc>
                  <a:txBody>
                    <a:bodyPr/>
                    <a:lstStyle/>
                    <a:p>
                      <a:r>
                        <a:rPr lang="da-DK" sz="900" dirty="0"/>
                        <a:t>0</a:t>
                      </a:r>
                    </a:p>
                    <a:p>
                      <a:r>
                        <a:rPr lang="da-DK" sz="900" dirty="0">
                          <a:solidFill>
                            <a:srgbClr val="FF0000"/>
                          </a:solidFill>
                        </a:rPr>
                        <a:t>0</a:t>
                      </a:r>
                    </a:p>
                  </a:txBody>
                  <a:tcPr/>
                </a:tc>
                <a:tc>
                  <a:txBody>
                    <a:bodyPr/>
                    <a:lstStyle/>
                    <a:p>
                      <a:r>
                        <a:rPr lang="da-DK" sz="900" dirty="0"/>
                        <a:t>1</a:t>
                      </a:r>
                    </a:p>
                    <a:p>
                      <a:r>
                        <a:rPr lang="da-DK" sz="900" dirty="0">
                          <a:solidFill>
                            <a:srgbClr val="FF0000"/>
                          </a:solidFill>
                        </a:rPr>
                        <a:t>0</a:t>
                      </a:r>
                    </a:p>
                  </a:txBody>
                  <a:tcPr/>
                </a:tc>
                <a:tc>
                  <a:txBody>
                    <a:bodyPr/>
                    <a:lstStyle/>
                    <a:p>
                      <a:r>
                        <a:rPr lang="da-DK" sz="900" dirty="0"/>
                        <a:t>3</a:t>
                      </a:r>
                    </a:p>
                    <a:p>
                      <a:r>
                        <a:rPr lang="da-DK" sz="900" dirty="0">
                          <a:solidFill>
                            <a:srgbClr val="FF0000"/>
                          </a:solidFill>
                        </a:rPr>
                        <a:t>0</a:t>
                      </a:r>
                    </a:p>
                  </a:txBody>
                  <a:tcPr/>
                </a:tc>
                <a:tc>
                  <a:txBody>
                    <a:bodyPr/>
                    <a:lstStyle/>
                    <a:p>
                      <a:r>
                        <a:rPr lang="da-DK" sz="900" dirty="0"/>
                        <a:t>7 (6,7 %)</a:t>
                      </a:r>
                    </a:p>
                    <a:p>
                      <a:r>
                        <a:rPr lang="da-DK" sz="900" dirty="0">
                          <a:solidFill>
                            <a:srgbClr val="FF0000"/>
                          </a:solidFill>
                        </a:rPr>
                        <a:t>0 (0 %)</a:t>
                      </a:r>
                    </a:p>
                  </a:txBody>
                  <a:tcPr/>
                </a:tc>
                <a:tc>
                  <a:txBody>
                    <a:bodyPr/>
                    <a:lstStyle/>
                    <a:p>
                      <a:r>
                        <a:rPr lang="da-DK" sz="900" dirty="0"/>
                        <a:t>7</a:t>
                      </a:r>
                    </a:p>
                    <a:p>
                      <a:r>
                        <a:rPr lang="da-DK" sz="900" dirty="0">
                          <a:solidFill>
                            <a:srgbClr val="FF0000"/>
                          </a:solidFill>
                        </a:rPr>
                        <a:t>0</a:t>
                      </a:r>
                    </a:p>
                  </a:txBody>
                  <a:tcPr/>
                </a:tc>
                <a:tc>
                  <a:txBody>
                    <a:bodyPr/>
                    <a:lstStyle/>
                    <a:p>
                      <a:r>
                        <a:rPr lang="da-DK" sz="900" dirty="0"/>
                        <a:t>0</a:t>
                      </a:r>
                    </a:p>
                    <a:p>
                      <a:r>
                        <a:rPr lang="da-DK" sz="900" dirty="0">
                          <a:solidFill>
                            <a:srgbClr val="FF0000"/>
                          </a:solidFill>
                        </a:rPr>
                        <a:t>0</a:t>
                      </a:r>
                    </a:p>
                  </a:txBody>
                  <a:tcPr/>
                </a:tc>
                <a:extLst>
                  <a:ext uri="{0D108BD9-81ED-4DB2-BD59-A6C34878D82A}">
                    <a16:rowId xmlns:a16="http://schemas.microsoft.com/office/drawing/2014/main" val="2281343010"/>
                  </a:ext>
                </a:extLst>
              </a:tr>
              <a:tr h="376747">
                <a:tc>
                  <a:txBody>
                    <a:bodyPr/>
                    <a:lstStyle/>
                    <a:p>
                      <a:r>
                        <a:rPr lang="da-DK" sz="900" dirty="0"/>
                        <a:t>Leverandør</a:t>
                      </a:r>
                    </a:p>
                  </a:txBody>
                  <a:tcPr/>
                </a:tc>
                <a:tc>
                  <a:txBody>
                    <a:bodyPr/>
                    <a:lstStyle/>
                    <a:p>
                      <a:r>
                        <a:rPr lang="da-DK" sz="900" dirty="0"/>
                        <a:t>0</a:t>
                      </a:r>
                    </a:p>
                    <a:p>
                      <a:r>
                        <a:rPr lang="da-DK" sz="900" dirty="0">
                          <a:solidFill>
                            <a:srgbClr val="FF0000"/>
                          </a:solidFill>
                        </a:rPr>
                        <a:t>0</a:t>
                      </a:r>
                    </a:p>
                  </a:txBody>
                  <a:tcPr/>
                </a:tc>
                <a:tc>
                  <a:txBody>
                    <a:bodyPr/>
                    <a:lstStyle/>
                    <a:p>
                      <a:r>
                        <a:rPr lang="da-DK" sz="900" dirty="0"/>
                        <a:t>0</a:t>
                      </a:r>
                    </a:p>
                    <a:p>
                      <a:r>
                        <a:rPr lang="da-DK" sz="900" dirty="0">
                          <a:solidFill>
                            <a:srgbClr val="FF0000"/>
                          </a:solidFill>
                        </a:rPr>
                        <a:t>0</a:t>
                      </a:r>
                      <a:endParaRPr lang="da-DK" sz="900" dirty="0"/>
                    </a:p>
                  </a:txBody>
                  <a:tcPr/>
                </a:tc>
                <a:tc>
                  <a:txBody>
                    <a:bodyPr/>
                    <a:lstStyle/>
                    <a:p>
                      <a:r>
                        <a:rPr lang="da-DK" sz="900" dirty="0"/>
                        <a:t>1</a:t>
                      </a:r>
                    </a:p>
                    <a:p>
                      <a:r>
                        <a:rPr lang="da-DK" sz="900" dirty="0">
                          <a:solidFill>
                            <a:srgbClr val="FF0000"/>
                          </a:solidFill>
                        </a:rPr>
                        <a:t>2</a:t>
                      </a:r>
                      <a:endParaRPr lang="da-DK" sz="900" dirty="0"/>
                    </a:p>
                  </a:txBody>
                  <a:tcPr/>
                </a:tc>
                <a:tc>
                  <a:txBody>
                    <a:bodyPr/>
                    <a:lstStyle/>
                    <a:p>
                      <a:r>
                        <a:rPr lang="da-DK" sz="900" dirty="0"/>
                        <a:t>0</a:t>
                      </a:r>
                    </a:p>
                    <a:p>
                      <a:r>
                        <a:rPr lang="da-DK" sz="900" dirty="0">
                          <a:solidFill>
                            <a:srgbClr val="FF0000"/>
                          </a:solidFill>
                        </a:rPr>
                        <a:t>0</a:t>
                      </a:r>
                      <a:endParaRPr lang="da-DK" sz="900" dirty="0"/>
                    </a:p>
                  </a:txBody>
                  <a:tcPr/>
                </a:tc>
                <a:tc>
                  <a:txBody>
                    <a:bodyPr/>
                    <a:lstStyle/>
                    <a:p>
                      <a:r>
                        <a:rPr lang="da-DK" sz="900" dirty="0"/>
                        <a:t>1 (0,95 %)</a:t>
                      </a:r>
                    </a:p>
                    <a:p>
                      <a:r>
                        <a:rPr lang="da-DK" sz="900" dirty="0">
                          <a:solidFill>
                            <a:srgbClr val="FF0000"/>
                          </a:solidFill>
                        </a:rPr>
                        <a:t>2 (5,7 %)</a:t>
                      </a:r>
                      <a:endParaRPr lang="da-DK" sz="900" dirty="0"/>
                    </a:p>
                  </a:txBody>
                  <a:tcPr/>
                </a:tc>
                <a:tc>
                  <a:txBody>
                    <a:bodyPr/>
                    <a:lstStyle/>
                    <a:p>
                      <a:r>
                        <a:rPr lang="da-DK" sz="900" dirty="0"/>
                        <a:t>1</a:t>
                      </a:r>
                    </a:p>
                    <a:p>
                      <a:r>
                        <a:rPr lang="da-DK" sz="900" dirty="0">
                          <a:solidFill>
                            <a:srgbClr val="FF0000"/>
                          </a:solidFill>
                        </a:rPr>
                        <a:t>2</a:t>
                      </a:r>
                      <a:endParaRPr lang="da-DK" sz="900" dirty="0"/>
                    </a:p>
                  </a:txBody>
                  <a:tcPr/>
                </a:tc>
                <a:tc>
                  <a:txBody>
                    <a:bodyPr/>
                    <a:lstStyle/>
                    <a:p>
                      <a:r>
                        <a:rPr lang="da-DK" sz="900" dirty="0"/>
                        <a:t>0</a:t>
                      </a:r>
                    </a:p>
                    <a:p>
                      <a:r>
                        <a:rPr lang="da-DK" sz="900" dirty="0">
                          <a:solidFill>
                            <a:srgbClr val="FF0000"/>
                          </a:solidFill>
                        </a:rPr>
                        <a:t>0</a:t>
                      </a:r>
                      <a:endParaRPr lang="da-DK" sz="900" dirty="0"/>
                    </a:p>
                  </a:txBody>
                  <a:tcPr/>
                </a:tc>
                <a:extLst>
                  <a:ext uri="{0D108BD9-81ED-4DB2-BD59-A6C34878D82A}">
                    <a16:rowId xmlns:a16="http://schemas.microsoft.com/office/drawing/2014/main" val="943790796"/>
                  </a:ext>
                </a:extLst>
              </a:tr>
              <a:tr h="366896">
                <a:tc>
                  <a:txBody>
                    <a:bodyPr/>
                    <a:lstStyle/>
                    <a:p>
                      <a:r>
                        <a:rPr lang="da-DK" sz="900" dirty="0"/>
                        <a:t>I alt</a:t>
                      </a:r>
                    </a:p>
                  </a:txBody>
                  <a:tcPr/>
                </a:tc>
                <a:tc>
                  <a:txBody>
                    <a:bodyPr/>
                    <a:lstStyle/>
                    <a:p>
                      <a:r>
                        <a:rPr lang="da-DK" sz="900" dirty="0"/>
                        <a:t>56 (53,3 %)</a:t>
                      </a:r>
                    </a:p>
                    <a:p>
                      <a:r>
                        <a:rPr lang="da-DK" sz="900" dirty="0">
                          <a:solidFill>
                            <a:srgbClr val="FF0000"/>
                          </a:solidFill>
                        </a:rPr>
                        <a:t>15 (42,9 %)</a:t>
                      </a:r>
                      <a:endParaRPr lang="da-DK" sz="900" dirty="0"/>
                    </a:p>
                  </a:txBody>
                  <a:tcPr/>
                </a:tc>
                <a:tc>
                  <a:txBody>
                    <a:bodyPr/>
                    <a:lstStyle/>
                    <a:p>
                      <a:r>
                        <a:rPr lang="da-DK" sz="900" dirty="0"/>
                        <a:t>3 (2,9 %)</a:t>
                      </a:r>
                    </a:p>
                    <a:p>
                      <a:r>
                        <a:rPr lang="da-DK" sz="900" dirty="0">
                          <a:solidFill>
                            <a:srgbClr val="FF0000"/>
                          </a:solidFill>
                        </a:rPr>
                        <a:t>0 (0 %)</a:t>
                      </a:r>
                      <a:endParaRPr lang="da-DK" sz="900" dirty="0"/>
                    </a:p>
                  </a:txBody>
                  <a:tcPr/>
                </a:tc>
                <a:tc>
                  <a:txBody>
                    <a:bodyPr/>
                    <a:lstStyle/>
                    <a:p>
                      <a:r>
                        <a:rPr lang="da-DK" sz="900" dirty="0"/>
                        <a:t>27 (25,7 %)</a:t>
                      </a:r>
                    </a:p>
                    <a:p>
                      <a:r>
                        <a:rPr lang="da-DK" sz="900" dirty="0">
                          <a:solidFill>
                            <a:srgbClr val="FF0000"/>
                          </a:solidFill>
                        </a:rPr>
                        <a:t>9 (25,7 %)</a:t>
                      </a:r>
                      <a:endParaRPr lang="da-DK" sz="900" dirty="0"/>
                    </a:p>
                  </a:txBody>
                  <a:tcPr/>
                </a:tc>
                <a:tc>
                  <a:txBody>
                    <a:bodyPr/>
                    <a:lstStyle/>
                    <a:p>
                      <a:r>
                        <a:rPr lang="da-DK" sz="900" dirty="0"/>
                        <a:t>19 (18,1 %)</a:t>
                      </a:r>
                    </a:p>
                    <a:p>
                      <a:r>
                        <a:rPr lang="da-DK" sz="900" dirty="0">
                          <a:solidFill>
                            <a:srgbClr val="FF0000"/>
                          </a:solidFill>
                        </a:rPr>
                        <a:t>11 (31,3 %)</a:t>
                      </a:r>
                      <a:endParaRPr lang="da-DK" sz="900" dirty="0"/>
                    </a:p>
                  </a:txBody>
                  <a:tcPr/>
                </a:tc>
                <a:tc>
                  <a:txBody>
                    <a:bodyPr/>
                    <a:lstStyle/>
                    <a:p>
                      <a:r>
                        <a:rPr lang="da-DK" sz="900" dirty="0"/>
                        <a:t>105 (100 %)</a:t>
                      </a:r>
                    </a:p>
                    <a:p>
                      <a:r>
                        <a:rPr lang="da-DK" sz="900" dirty="0">
                          <a:solidFill>
                            <a:srgbClr val="FF0000"/>
                          </a:solidFill>
                        </a:rPr>
                        <a:t>35 (100 %)</a:t>
                      </a:r>
                      <a:endParaRPr lang="da-DK" sz="900" dirty="0"/>
                    </a:p>
                  </a:txBody>
                  <a:tcPr/>
                </a:tc>
                <a:tc>
                  <a:txBody>
                    <a:bodyPr/>
                    <a:lstStyle/>
                    <a:p>
                      <a:r>
                        <a:rPr lang="da-DK" sz="900" dirty="0"/>
                        <a:t>102 </a:t>
                      </a:r>
                    </a:p>
                    <a:p>
                      <a:r>
                        <a:rPr lang="da-DK" sz="900" dirty="0">
                          <a:solidFill>
                            <a:srgbClr val="FF0000"/>
                          </a:solidFill>
                        </a:rPr>
                        <a:t>33</a:t>
                      </a:r>
                      <a:endParaRPr lang="da-DK" sz="900" dirty="0"/>
                    </a:p>
                  </a:txBody>
                  <a:tcPr/>
                </a:tc>
                <a:tc>
                  <a:txBody>
                    <a:bodyPr/>
                    <a:lstStyle/>
                    <a:p>
                      <a:r>
                        <a:rPr lang="da-DK" sz="900" dirty="0"/>
                        <a:t>7</a:t>
                      </a:r>
                    </a:p>
                    <a:p>
                      <a:r>
                        <a:rPr lang="da-DK" sz="900" dirty="0">
                          <a:solidFill>
                            <a:srgbClr val="FF0000"/>
                          </a:solidFill>
                        </a:rPr>
                        <a:t>3</a:t>
                      </a:r>
                      <a:endParaRPr lang="da-DK" sz="900" dirty="0"/>
                    </a:p>
                  </a:txBody>
                  <a:tcPr/>
                </a:tc>
                <a:extLst>
                  <a:ext uri="{0D108BD9-81ED-4DB2-BD59-A6C34878D82A}">
                    <a16:rowId xmlns:a16="http://schemas.microsoft.com/office/drawing/2014/main" val="11573817"/>
                  </a:ext>
                </a:extLst>
              </a:tr>
            </a:tbl>
          </a:graphicData>
        </a:graphic>
      </p:graphicFrame>
    </p:spTree>
    <p:extLst>
      <p:ext uri="{BB962C8B-B14F-4D97-AF65-F5344CB8AC3E}">
        <p14:creationId xmlns:p14="http://schemas.microsoft.com/office/powerpoint/2010/main" val="198752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altLang="da-DK" sz="2400" dirty="0"/>
              <a:t>Arbejdsgruppe om de projekterendes pligter </a:t>
            </a:r>
            <a:br>
              <a:rPr lang="da-DK" altLang="da-DK" sz="2400" dirty="0"/>
            </a:br>
            <a:r>
              <a:rPr lang="da-DK" altLang="da-DK" sz="2400" dirty="0"/>
              <a:t>Møde den 23/3-2023</a:t>
            </a:r>
            <a:endParaRPr lang="da-DK" sz="2400" dirty="0"/>
          </a:p>
        </p:txBody>
      </p:sp>
      <p:sp>
        <p:nvSpPr>
          <p:cNvPr id="4" name="Rektangel 3">
            <a:extLst>
              <a:ext uri="{FF2B5EF4-FFF2-40B4-BE49-F238E27FC236}">
                <a16:creationId xmlns:a16="http://schemas.microsoft.com/office/drawing/2014/main" id="{A8156DF0-258B-4FE0-B798-3707B8EE1B0C}"/>
              </a:ext>
            </a:extLst>
          </p:cNvPr>
          <p:cNvSpPr/>
          <p:nvPr/>
        </p:nvSpPr>
        <p:spPr>
          <a:xfrm>
            <a:off x="755575" y="5823103"/>
            <a:ext cx="7859216" cy="579005"/>
          </a:xfrm>
          <a:prstGeom prst="rect">
            <a:avLst/>
          </a:prstGeom>
        </p:spPr>
        <p:txBody>
          <a:bodyPr wrap="square">
            <a:spAutoFit/>
          </a:bodyPr>
          <a:lstStyle/>
          <a:p>
            <a:pPr>
              <a:lnSpc>
                <a:spcPct val="107000"/>
              </a:lnSpc>
              <a:spcAft>
                <a:spcPts val="800"/>
              </a:spcAft>
            </a:pPr>
            <a:r>
              <a:rPr lang="da-DK" sz="1000" i="1" dirty="0">
                <a:latin typeface="Calibri" panose="020F0502020204030204" pitchFamily="34" charset="0"/>
                <a:ea typeface="Calibri" panose="020F0502020204030204" pitchFamily="34" charset="0"/>
                <a:cs typeface="Times New Roman" panose="02020603050405020304" pitchFamily="18" charset="0"/>
              </a:rPr>
              <a:t>Oversigt: aktør med projekteringsansvar, antal reaktioner og -typer.</a:t>
            </a:r>
            <a:br>
              <a:rPr lang="da-DK" sz="1000" i="1" dirty="0">
                <a:latin typeface="Calibri" panose="020F0502020204030204" pitchFamily="34" charset="0"/>
                <a:ea typeface="Calibri" panose="020F0502020204030204" pitchFamily="34" charset="0"/>
                <a:cs typeface="Times New Roman" panose="02020603050405020304" pitchFamily="18" charset="0"/>
              </a:rPr>
            </a:br>
            <a:r>
              <a:rPr lang="da-DK" sz="1000" i="1" dirty="0">
                <a:latin typeface="Calibri" panose="020F0502020204030204" pitchFamily="34" charset="0"/>
                <a:ea typeface="Calibri" panose="020F0502020204030204" pitchFamily="34" charset="0"/>
                <a:cs typeface="Times New Roman" panose="02020603050405020304" pitchFamily="18" charset="0"/>
              </a:rPr>
              <a:t>Perioden 2013 – december 2022 angivet med sort</a:t>
            </a:r>
            <a:br>
              <a:rPr lang="da-DK" sz="1000" i="1" dirty="0">
                <a:latin typeface="Calibri" panose="020F0502020204030204" pitchFamily="34" charset="0"/>
                <a:ea typeface="Calibri" panose="020F0502020204030204" pitchFamily="34" charset="0"/>
                <a:cs typeface="Times New Roman" panose="02020603050405020304" pitchFamily="18" charset="0"/>
              </a:rPr>
            </a:br>
            <a:endParaRPr lang="da-DK" sz="1000" i="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el 4">
            <a:extLst>
              <a:ext uri="{FF2B5EF4-FFF2-40B4-BE49-F238E27FC236}">
                <a16:creationId xmlns:a16="http://schemas.microsoft.com/office/drawing/2014/main" id="{FA88882C-6634-4C0C-AA11-CC9F6819BCBC}"/>
              </a:ext>
            </a:extLst>
          </p:cNvPr>
          <p:cNvGraphicFramePr>
            <a:graphicFrameLocks noGrp="1"/>
          </p:cNvGraphicFramePr>
          <p:nvPr>
            <p:extLst>
              <p:ext uri="{D42A27DB-BD31-4B8C-83A1-F6EECF244321}">
                <p14:modId xmlns:p14="http://schemas.microsoft.com/office/powerpoint/2010/main" val="53240893"/>
              </p:ext>
            </p:extLst>
          </p:nvPr>
        </p:nvGraphicFramePr>
        <p:xfrm>
          <a:off x="755575" y="1305312"/>
          <a:ext cx="7632848" cy="4571960"/>
        </p:xfrm>
        <a:graphic>
          <a:graphicData uri="http://schemas.openxmlformats.org/drawingml/2006/table">
            <a:tbl>
              <a:tblPr firstRow="1" bandRow="1">
                <a:tableStyleId>{5940675A-B579-460E-94D1-54222C63F5DA}</a:tableStyleId>
              </a:tblPr>
              <a:tblGrid>
                <a:gridCol w="1008113">
                  <a:extLst>
                    <a:ext uri="{9D8B030D-6E8A-4147-A177-3AD203B41FA5}">
                      <a16:colId xmlns:a16="http://schemas.microsoft.com/office/drawing/2014/main" val="597535593"/>
                    </a:ext>
                  </a:extLst>
                </a:gridCol>
                <a:gridCol w="900099">
                  <a:extLst>
                    <a:ext uri="{9D8B030D-6E8A-4147-A177-3AD203B41FA5}">
                      <a16:colId xmlns:a16="http://schemas.microsoft.com/office/drawing/2014/main" val="2022864543"/>
                    </a:ext>
                  </a:extLst>
                </a:gridCol>
                <a:gridCol w="954106">
                  <a:extLst>
                    <a:ext uri="{9D8B030D-6E8A-4147-A177-3AD203B41FA5}">
                      <a16:colId xmlns:a16="http://schemas.microsoft.com/office/drawing/2014/main" val="1141071242"/>
                    </a:ext>
                  </a:extLst>
                </a:gridCol>
                <a:gridCol w="954106">
                  <a:extLst>
                    <a:ext uri="{9D8B030D-6E8A-4147-A177-3AD203B41FA5}">
                      <a16:colId xmlns:a16="http://schemas.microsoft.com/office/drawing/2014/main" val="591340543"/>
                    </a:ext>
                  </a:extLst>
                </a:gridCol>
                <a:gridCol w="954106">
                  <a:extLst>
                    <a:ext uri="{9D8B030D-6E8A-4147-A177-3AD203B41FA5}">
                      <a16:colId xmlns:a16="http://schemas.microsoft.com/office/drawing/2014/main" val="1547262002"/>
                    </a:ext>
                  </a:extLst>
                </a:gridCol>
                <a:gridCol w="954106">
                  <a:extLst>
                    <a:ext uri="{9D8B030D-6E8A-4147-A177-3AD203B41FA5}">
                      <a16:colId xmlns:a16="http://schemas.microsoft.com/office/drawing/2014/main" val="3316105189"/>
                    </a:ext>
                  </a:extLst>
                </a:gridCol>
                <a:gridCol w="954106">
                  <a:extLst>
                    <a:ext uri="{9D8B030D-6E8A-4147-A177-3AD203B41FA5}">
                      <a16:colId xmlns:a16="http://schemas.microsoft.com/office/drawing/2014/main" val="1118679158"/>
                    </a:ext>
                  </a:extLst>
                </a:gridCol>
                <a:gridCol w="954106">
                  <a:extLst>
                    <a:ext uri="{9D8B030D-6E8A-4147-A177-3AD203B41FA5}">
                      <a16:colId xmlns:a16="http://schemas.microsoft.com/office/drawing/2014/main" val="4271604876"/>
                    </a:ext>
                  </a:extLst>
                </a:gridCol>
              </a:tblGrid>
              <a:tr h="388620">
                <a:tc gridSpan="8">
                  <a:txBody>
                    <a:bodyPr/>
                    <a:lstStyle/>
                    <a:p>
                      <a:r>
                        <a:rPr lang="da-DK" sz="1200" dirty="0"/>
                        <a:t>Oversigt over gennemgåede At-reaktioner givet i perioden 2013 – december 2022 indenfor projekterendes og rådgiveres pligter.</a:t>
                      </a:r>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sz="900" dirty="0"/>
                    </a:p>
                  </a:txBody>
                  <a:tcPr/>
                </a:tc>
                <a:tc hMerge="1">
                  <a:txBody>
                    <a:bodyPr/>
                    <a:lstStyle/>
                    <a:p>
                      <a:endParaRPr lang="da-DK"/>
                    </a:p>
                  </a:txBody>
                  <a:tcPr/>
                </a:tc>
                <a:extLst>
                  <a:ext uri="{0D108BD9-81ED-4DB2-BD59-A6C34878D82A}">
                    <a16:rowId xmlns:a16="http://schemas.microsoft.com/office/drawing/2014/main" val="1068716761"/>
                  </a:ext>
                </a:extLst>
              </a:tr>
              <a:tr h="388620">
                <a:tc rowSpan="2">
                  <a:txBody>
                    <a:bodyPr/>
                    <a:lstStyle/>
                    <a:p>
                      <a:r>
                        <a:rPr lang="da-DK" sz="900" dirty="0"/>
                        <a:t>Reaktionstyper /</a:t>
                      </a:r>
                    </a:p>
                    <a:p>
                      <a:r>
                        <a:rPr lang="da-DK" sz="900" dirty="0"/>
                        <a:t>Aktør med projekterings-ansvar</a:t>
                      </a:r>
                    </a:p>
                  </a:txBody>
                  <a:tcPr/>
                </a:tc>
                <a:tc rowSpan="2">
                  <a:txBody>
                    <a:bodyPr/>
                    <a:lstStyle/>
                    <a:p>
                      <a:r>
                        <a:rPr lang="da-DK" sz="900" dirty="0" err="1"/>
                        <a:t>Strakspåbud</a:t>
                      </a:r>
                      <a:endParaRPr lang="da-DK" sz="900" dirty="0"/>
                    </a:p>
                  </a:txBody>
                  <a:tcPr/>
                </a:tc>
                <a:tc rowSpan="2">
                  <a:txBody>
                    <a:bodyPr/>
                    <a:lstStyle/>
                    <a:p>
                      <a:r>
                        <a:rPr lang="da-DK" sz="900" dirty="0"/>
                        <a:t>Påbud</a:t>
                      </a:r>
                    </a:p>
                  </a:txBody>
                  <a:tcPr/>
                </a:tc>
                <a:tc rowSpan="2">
                  <a:txBody>
                    <a:bodyPr/>
                    <a:lstStyle/>
                    <a:p>
                      <a:r>
                        <a:rPr lang="da-DK" sz="900" dirty="0"/>
                        <a:t>Afgørelse uden handlepligt</a:t>
                      </a:r>
                    </a:p>
                  </a:txBody>
                  <a:tcPr/>
                </a:tc>
                <a:tc rowSpan="2">
                  <a:txBody>
                    <a:bodyPr/>
                    <a:lstStyle/>
                    <a:p>
                      <a:r>
                        <a:rPr lang="da-DK" sz="900" dirty="0"/>
                        <a:t>Vejledning</a:t>
                      </a:r>
                    </a:p>
                  </a:txBody>
                  <a:tcPr/>
                </a:tc>
                <a:tc rowSpan="2">
                  <a:txBody>
                    <a:bodyPr/>
                    <a:lstStyle/>
                    <a:p>
                      <a:r>
                        <a:rPr lang="da-DK" sz="900" dirty="0"/>
                        <a:t>Antal reaktioner / aktør med projekterings-ansvar</a:t>
                      </a:r>
                    </a:p>
                  </a:txBody>
                  <a:tcPr/>
                </a:tc>
                <a:tc gridSpan="2">
                  <a:txBody>
                    <a:bodyPr/>
                    <a:lstStyle/>
                    <a:p>
                      <a:r>
                        <a:rPr lang="da-DK" sz="900" dirty="0"/>
                        <a:t>Fordeling på</a:t>
                      </a:r>
                    </a:p>
                  </a:txBody>
                  <a:tcPr/>
                </a:tc>
                <a:tc hMerge="1">
                  <a:txBody>
                    <a:bodyPr/>
                    <a:lstStyle/>
                    <a:p>
                      <a:endParaRPr lang="da-DK" sz="900" dirty="0"/>
                    </a:p>
                  </a:txBody>
                  <a:tcPr/>
                </a:tc>
                <a:extLst>
                  <a:ext uri="{0D108BD9-81ED-4DB2-BD59-A6C34878D82A}">
                    <a16:rowId xmlns:a16="http://schemas.microsoft.com/office/drawing/2014/main" val="3736538455"/>
                  </a:ext>
                </a:extLst>
              </a:tr>
              <a:tr h="388620">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vMerge="1">
                  <a:txBody>
                    <a:bodyPr/>
                    <a:lstStyle/>
                    <a:p>
                      <a:endParaRPr lang="da-DK"/>
                    </a:p>
                  </a:txBody>
                  <a:tcPr/>
                </a:tc>
                <a:tc>
                  <a:txBody>
                    <a:bodyPr/>
                    <a:lstStyle/>
                    <a:p>
                      <a:r>
                        <a:rPr lang="da-DK" sz="900" dirty="0"/>
                        <a:t>Udførelsen</a:t>
                      </a:r>
                    </a:p>
                  </a:txBody>
                  <a:tcPr/>
                </a:tc>
                <a:tc>
                  <a:txBody>
                    <a:bodyPr/>
                    <a:lstStyle/>
                    <a:p>
                      <a:r>
                        <a:rPr lang="da-DK" sz="900" dirty="0"/>
                        <a:t>Driften</a:t>
                      </a:r>
                    </a:p>
                  </a:txBody>
                  <a:tcPr/>
                </a:tc>
                <a:extLst>
                  <a:ext uri="{0D108BD9-81ED-4DB2-BD59-A6C34878D82A}">
                    <a16:rowId xmlns:a16="http://schemas.microsoft.com/office/drawing/2014/main" val="2656305184"/>
                  </a:ext>
                </a:extLst>
              </a:tr>
              <a:tr h="368032">
                <a:tc>
                  <a:txBody>
                    <a:bodyPr/>
                    <a:lstStyle/>
                    <a:p>
                      <a:r>
                        <a:rPr lang="da-DK" sz="900" dirty="0"/>
                        <a:t>Totalentreprenør</a:t>
                      </a:r>
                    </a:p>
                  </a:txBody>
                  <a:tcPr/>
                </a:tc>
                <a:tc>
                  <a:txBody>
                    <a:bodyPr/>
                    <a:lstStyle/>
                    <a:p>
                      <a:r>
                        <a:rPr lang="da-DK" sz="900" dirty="0"/>
                        <a:t>34</a:t>
                      </a:r>
                    </a:p>
                    <a:p>
                      <a:endParaRPr lang="da-DK" sz="900" dirty="0">
                        <a:solidFill>
                          <a:srgbClr val="FF0000"/>
                        </a:solidFill>
                      </a:endParaRPr>
                    </a:p>
                  </a:txBody>
                  <a:tcPr/>
                </a:tc>
                <a:tc>
                  <a:txBody>
                    <a:bodyPr/>
                    <a:lstStyle/>
                    <a:p>
                      <a:r>
                        <a:rPr lang="da-DK" sz="900" dirty="0"/>
                        <a:t>1</a:t>
                      </a:r>
                    </a:p>
                    <a:p>
                      <a:endParaRPr lang="da-DK" sz="900" dirty="0">
                        <a:solidFill>
                          <a:srgbClr val="FF0000"/>
                        </a:solidFill>
                      </a:endParaRPr>
                    </a:p>
                  </a:txBody>
                  <a:tcPr/>
                </a:tc>
                <a:tc>
                  <a:txBody>
                    <a:bodyPr/>
                    <a:lstStyle/>
                    <a:p>
                      <a:r>
                        <a:rPr lang="da-DK" sz="900" dirty="0"/>
                        <a:t>5</a:t>
                      </a:r>
                    </a:p>
                    <a:p>
                      <a:endParaRPr lang="da-DK" sz="900" dirty="0">
                        <a:solidFill>
                          <a:srgbClr val="FF0000"/>
                        </a:solidFill>
                      </a:endParaRPr>
                    </a:p>
                  </a:txBody>
                  <a:tcPr/>
                </a:tc>
                <a:tc>
                  <a:txBody>
                    <a:bodyPr/>
                    <a:lstStyle/>
                    <a:p>
                      <a:r>
                        <a:rPr lang="da-DK" sz="900" dirty="0"/>
                        <a:t>6</a:t>
                      </a:r>
                    </a:p>
                    <a:p>
                      <a:endParaRPr lang="da-DK" sz="900" dirty="0">
                        <a:solidFill>
                          <a:srgbClr val="FF0000"/>
                        </a:solidFill>
                      </a:endParaRPr>
                    </a:p>
                  </a:txBody>
                  <a:tcPr/>
                </a:tc>
                <a:tc>
                  <a:txBody>
                    <a:bodyPr/>
                    <a:lstStyle/>
                    <a:p>
                      <a:r>
                        <a:rPr lang="da-DK" sz="900" dirty="0"/>
                        <a:t>46 (32,9 %)</a:t>
                      </a:r>
                    </a:p>
                  </a:txBody>
                  <a:tcPr/>
                </a:tc>
                <a:tc>
                  <a:txBody>
                    <a:bodyPr/>
                    <a:lstStyle/>
                    <a:p>
                      <a:r>
                        <a:rPr lang="da-DK" sz="900" dirty="0"/>
                        <a:t>44</a:t>
                      </a:r>
                    </a:p>
                  </a:txBody>
                  <a:tcPr/>
                </a:tc>
                <a:tc>
                  <a:txBody>
                    <a:bodyPr/>
                    <a:lstStyle/>
                    <a:p>
                      <a:r>
                        <a:rPr lang="da-DK" sz="900" dirty="0"/>
                        <a:t>3</a:t>
                      </a:r>
                    </a:p>
                  </a:txBody>
                  <a:tcPr/>
                </a:tc>
                <a:extLst>
                  <a:ext uri="{0D108BD9-81ED-4DB2-BD59-A6C34878D82A}">
                    <a16:rowId xmlns:a16="http://schemas.microsoft.com/office/drawing/2014/main" val="1802588120"/>
                  </a:ext>
                </a:extLst>
              </a:tr>
              <a:tr h="360040">
                <a:tc>
                  <a:txBody>
                    <a:bodyPr/>
                    <a:lstStyle/>
                    <a:p>
                      <a:r>
                        <a:rPr lang="da-DK" sz="900" dirty="0"/>
                        <a:t>Arkitekt</a:t>
                      </a:r>
                    </a:p>
                  </a:txBody>
                  <a:tcPr/>
                </a:tc>
                <a:tc>
                  <a:txBody>
                    <a:bodyPr/>
                    <a:lstStyle/>
                    <a:p>
                      <a:r>
                        <a:rPr lang="da-DK" sz="900" dirty="0"/>
                        <a:t>11</a:t>
                      </a:r>
                    </a:p>
                    <a:p>
                      <a:endParaRPr lang="da-DK" sz="900" dirty="0">
                        <a:solidFill>
                          <a:srgbClr val="FF0000"/>
                        </a:solidFill>
                      </a:endParaRPr>
                    </a:p>
                  </a:txBody>
                  <a:tcPr/>
                </a:tc>
                <a:tc>
                  <a:txBody>
                    <a:bodyPr/>
                    <a:lstStyle/>
                    <a:p>
                      <a:r>
                        <a:rPr lang="da-DK" sz="900" dirty="0"/>
                        <a:t>1</a:t>
                      </a:r>
                    </a:p>
                    <a:p>
                      <a:endParaRPr lang="da-DK" sz="900" dirty="0">
                        <a:solidFill>
                          <a:srgbClr val="FF0000"/>
                        </a:solidFill>
                      </a:endParaRPr>
                    </a:p>
                  </a:txBody>
                  <a:tcPr/>
                </a:tc>
                <a:tc>
                  <a:txBody>
                    <a:bodyPr/>
                    <a:lstStyle/>
                    <a:p>
                      <a:r>
                        <a:rPr lang="da-DK" sz="900" dirty="0"/>
                        <a:t>12</a:t>
                      </a:r>
                    </a:p>
                    <a:p>
                      <a:endParaRPr lang="da-DK" sz="900" dirty="0">
                        <a:solidFill>
                          <a:srgbClr val="FF0000"/>
                        </a:solidFill>
                      </a:endParaRPr>
                    </a:p>
                  </a:txBody>
                  <a:tcPr/>
                </a:tc>
                <a:tc>
                  <a:txBody>
                    <a:bodyPr/>
                    <a:lstStyle/>
                    <a:p>
                      <a:r>
                        <a:rPr lang="da-DK" sz="900" dirty="0"/>
                        <a:t>11</a:t>
                      </a:r>
                    </a:p>
                    <a:p>
                      <a:endParaRPr lang="da-DK" sz="900" dirty="0">
                        <a:solidFill>
                          <a:srgbClr val="FF0000"/>
                        </a:solidFill>
                      </a:endParaRPr>
                    </a:p>
                  </a:txBody>
                  <a:tcPr/>
                </a:tc>
                <a:tc>
                  <a:txBody>
                    <a:bodyPr/>
                    <a:lstStyle/>
                    <a:p>
                      <a:r>
                        <a:rPr lang="da-DK" sz="900" dirty="0"/>
                        <a:t>35 (25,0 %)</a:t>
                      </a:r>
                    </a:p>
                  </a:txBody>
                  <a:tcPr/>
                </a:tc>
                <a:tc>
                  <a:txBody>
                    <a:bodyPr/>
                    <a:lstStyle/>
                    <a:p>
                      <a:r>
                        <a:rPr lang="da-DK" sz="900" dirty="0"/>
                        <a:t>33</a:t>
                      </a:r>
                      <a:endParaRPr lang="da-DK" sz="900" dirty="0">
                        <a:solidFill>
                          <a:srgbClr val="FF0000"/>
                        </a:solidFill>
                      </a:endParaRPr>
                    </a:p>
                  </a:txBody>
                  <a:tcPr/>
                </a:tc>
                <a:tc>
                  <a:txBody>
                    <a:bodyPr/>
                    <a:lstStyle/>
                    <a:p>
                      <a:r>
                        <a:rPr lang="da-DK" sz="900" dirty="0"/>
                        <a:t>3</a:t>
                      </a:r>
                      <a:endParaRPr lang="da-DK" sz="900" dirty="0">
                        <a:solidFill>
                          <a:srgbClr val="FF0000"/>
                        </a:solidFill>
                      </a:endParaRPr>
                    </a:p>
                  </a:txBody>
                  <a:tcPr/>
                </a:tc>
                <a:extLst>
                  <a:ext uri="{0D108BD9-81ED-4DB2-BD59-A6C34878D82A}">
                    <a16:rowId xmlns:a16="http://schemas.microsoft.com/office/drawing/2014/main" val="3419926160"/>
                  </a:ext>
                </a:extLst>
              </a:tr>
              <a:tr h="360040">
                <a:tc>
                  <a:txBody>
                    <a:bodyPr/>
                    <a:lstStyle/>
                    <a:p>
                      <a:r>
                        <a:rPr lang="da-DK" sz="900" dirty="0"/>
                        <a:t>Ingeniør</a:t>
                      </a:r>
                    </a:p>
                  </a:txBody>
                  <a:tcPr/>
                </a:tc>
                <a:tc>
                  <a:txBody>
                    <a:bodyPr/>
                    <a:lstStyle/>
                    <a:p>
                      <a:r>
                        <a:rPr lang="da-DK" sz="900" dirty="0"/>
                        <a:t>12</a:t>
                      </a:r>
                    </a:p>
                    <a:p>
                      <a:endParaRPr lang="da-DK" sz="900" dirty="0">
                        <a:solidFill>
                          <a:srgbClr val="FF0000"/>
                        </a:solidFill>
                      </a:endParaRPr>
                    </a:p>
                  </a:txBody>
                  <a:tcPr/>
                </a:tc>
                <a:tc>
                  <a:txBody>
                    <a:bodyPr/>
                    <a:lstStyle/>
                    <a:p>
                      <a:r>
                        <a:rPr lang="da-DK" sz="900" dirty="0"/>
                        <a:t>0</a:t>
                      </a:r>
                    </a:p>
                    <a:p>
                      <a:endParaRPr lang="da-DK" sz="900" dirty="0">
                        <a:solidFill>
                          <a:srgbClr val="FF0000"/>
                        </a:solidFill>
                      </a:endParaRPr>
                    </a:p>
                  </a:txBody>
                  <a:tcPr/>
                </a:tc>
                <a:tc>
                  <a:txBody>
                    <a:bodyPr/>
                    <a:lstStyle/>
                    <a:p>
                      <a:r>
                        <a:rPr lang="da-DK" sz="900" dirty="0"/>
                        <a:t>6</a:t>
                      </a:r>
                    </a:p>
                    <a:p>
                      <a:endParaRPr lang="da-DK" sz="900" dirty="0">
                        <a:solidFill>
                          <a:srgbClr val="FF0000"/>
                        </a:solidFill>
                      </a:endParaRPr>
                    </a:p>
                  </a:txBody>
                  <a:tcPr/>
                </a:tc>
                <a:tc>
                  <a:txBody>
                    <a:bodyPr/>
                    <a:lstStyle/>
                    <a:p>
                      <a:r>
                        <a:rPr lang="da-DK" sz="900" dirty="0"/>
                        <a:t>4</a:t>
                      </a:r>
                    </a:p>
                    <a:p>
                      <a:endParaRPr lang="da-DK" sz="900" dirty="0">
                        <a:solidFill>
                          <a:srgbClr val="FF0000"/>
                        </a:solidFill>
                      </a:endParaRPr>
                    </a:p>
                  </a:txBody>
                  <a:tcPr/>
                </a:tc>
                <a:tc>
                  <a:txBody>
                    <a:bodyPr/>
                    <a:lstStyle/>
                    <a:p>
                      <a:r>
                        <a:rPr lang="da-DK" sz="900" dirty="0"/>
                        <a:t>22 (15,7 %)</a:t>
                      </a:r>
                    </a:p>
                  </a:txBody>
                  <a:tcPr/>
                </a:tc>
                <a:tc>
                  <a:txBody>
                    <a:bodyPr/>
                    <a:lstStyle/>
                    <a:p>
                      <a:r>
                        <a:rPr lang="da-DK" sz="900" dirty="0"/>
                        <a:t>21</a:t>
                      </a:r>
                      <a:endParaRPr lang="da-DK" sz="900" dirty="0">
                        <a:solidFill>
                          <a:srgbClr val="FF0000"/>
                        </a:solidFill>
                      </a:endParaRPr>
                    </a:p>
                  </a:txBody>
                  <a:tcPr/>
                </a:tc>
                <a:tc>
                  <a:txBody>
                    <a:bodyPr/>
                    <a:lstStyle/>
                    <a:p>
                      <a:r>
                        <a:rPr lang="da-DK" sz="900" dirty="0"/>
                        <a:t>2</a:t>
                      </a:r>
                      <a:endParaRPr lang="da-DK" sz="900" dirty="0">
                        <a:solidFill>
                          <a:srgbClr val="FF0000"/>
                        </a:solidFill>
                      </a:endParaRPr>
                    </a:p>
                  </a:txBody>
                  <a:tcPr/>
                </a:tc>
                <a:extLst>
                  <a:ext uri="{0D108BD9-81ED-4DB2-BD59-A6C34878D82A}">
                    <a16:rowId xmlns:a16="http://schemas.microsoft.com/office/drawing/2014/main" val="1075542749"/>
                  </a:ext>
                </a:extLst>
              </a:tr>
              <a:tr h="360040">
                <a:tc>
                  <a:txBody>
                    <a:bodyPr/>
                    <a:lstStyle/>
                    <a:p>
                      <a:r>
                        <a:rPr lang="da-DK" sz="900" dirty="0"/>
                        <a:t>Rådgiver</a:t>
                      </a:r>
                    </a:p>
                  </a:txBody>
                  <a:tcPr/>
                </a:tc>
                <a:tc>
                  <a:txBody>
                    <a:bodyPr/>
                    <a:lstStyle/>
                    <a:p>
                      <a:r>
                        <a:rPr lang="da-DK" sz="900" dirty="0"/>
                        <a:t>6</a:t>
                      </a:r>
                    </a:p>
                    <a:p>
                      <a:endParaRPr lang="da-DK" sz="900" dirty="0">
                        <a:solidFill>
                          <a:srgbClr val="FF0000"/>
                        </a:solidFill>
                      </a:endParaRPr>
                    </a:p>
                  </a:txBody>
                  <a:tcPr/>
                </a:tc>
                <a:tc>
                  <a:txBody>
                    <a:bodyPr/>
                    <a:lstStyle/>
                    <a:p>
                      <a:r>
                        <a:rPr lang="da-DK" sz="900" dirty="0"/>
                        <a:t>1</a:t>
                      </a:r>
                    </a:p>
                    <a:p>
                      <a:endParaRPr lang="da-DK" sz="900" dirty="0">
                        <a:solidFill>
                          <a:srgbClr val="FF0000"/>
                        </a:solidFill>
                      </a:endParaRPr>
                    </a:p>
                  </a:txBody>
                  <a:tcPr/>
                </a:tc>
                <a:tc>
                  <a:txBody>
                    <a:bodyPr/>
                    <a:lstStyle/>
                    <a:p>
                      <a:r>
                        <a:rPr lang="da-DK" sz="900" dirty="0"/>
                        <a:t>3</a:t>
                      </a:r>
                    </a:p>
                    <a:p>
                      <a:endParaRPr lang="da-DK" sz="900" dirty="0">
                        <a:solidFill>
                          <a:srgbClr val="FF0000"/>
                        </a:solidFill>
                      </a:endParaRPr>
                    </a:p>
                  </a:txBody>
                  <a:tcPr/>
                </a:tc>
                <a:tc>
                  <a:txBody>
                    <a:bodyPr/>
                    <a:lstStyle/>
                    <a:p>
                      <a:r>
                        <a:rPr lang="da-DK" sz="900" dirty="0"/>
                        <a:t>1</a:t>
                      </a:r>
                    </a:p>
                    <a:p>
                      <a:endParaRPr lang="da-DK" sz="900" dirty="0">
                        <a:solidFill>
                          <a:srgbClr val="FF0000"/>
                        </a:solidFill>
                      </a:endParaRPr>
                    </a:p>
                  </a:txBody>
                  <a:tcPr/>
                </a:tc>
                <a:tc>
                  <a:txBody>
                    <a:bodyPr/>
                    <a:lstStyle/>
                    <a:p>
                      <a:r>
                        <a:rPr lang="da-DK" sz="900" dirty="0"/>
                        <a:t>11 (7,9 %)</a:t>
                      </a:r>
                    </a:p>
                  </a:txBody>
                  <a:tcPr/>
                </a:tc>
                <a:tc>
                  <a:txBody>
                    <a:bodyPr/>
                    <a:lstStyle/>
                    <a:p>
                      <a:r>
                        <a:rPr lang="da-DK" sz="900" dirty="0"/>
                        <a:t>11</a:t>
                      </a:r>
                      <a:endParaRPr lang="da-DK" sz="900" dirty="0">
                        <a:solidFill>
                          <a:srgbClr val="FF0000"/>
                        </a:solidFill>
                      </a:endParaRPr>
                    </a:p>
                  </a:txBody>
                  <a:tcPr/>
                </a:tc>
                <a:tc>
                  <a:txBody>
                    <a:bodyPr/>
                    <a:lstStyle/>
                    <a:p>
                      <a:r>
                        <a:rPr lang="da-DK" sz="900" dirty="0"/>
                        <a:t>0</a:t>
                      </a:r>
                      <a:endParaRPr lang="da-DK" sz="900" dirty="0">
                        <a:solidFill>
                          <a:srgbClr val="FF0000"/>
                        </a:solidFill>
                      </a:endParaRPr>
                    </a:p>
                  </a:txBody>
                  <a:tcPr/>
                </a:tc>
                <a:extLst>
                  <a:ext uri="{0D108BD9-81ED-4DB2-BD59-A6C34878D82A}">
                    <a16:rowId xmlns:a16="http://schemas.microsoft.com/office/drawing/2014/main" val="3706662236"/>
                  </a:ext>
                </a:extLst>
              </a:tr>
              <a:tr h="360040">
                <a:tc>
                  <a:txBody>
                    <a:bodyPr/>
                    <a:lstStyle/>
                    <a:p>
                      <a:r>
                        <a:rPr lang="da-DK" sz="900" dirty="0"/>
                        <a:t>Bygherre</a:t>
                      </a:r>
                    </a:p>
                  </a:txBody>
                  <a:tcPr/>
                </a:tc>
                <a:tc>
                  <a:txBody>
                    <a:bodyPr/>
                    <a:lstStyle/>
                    <a:p>
                      <a:r>
                        <a:rPr lang="da-DK" sz="900" dirty="0"/>
                        <a:t>3</a:t>
                      </a:r>
                    </a:p>
                    <a:p>
                      <a:endParaRPr lang="da-DK" sz="900" dirty="0"/>
                    </a:p>
                  </a:txBody>
                  <a:tcPr/>
                </a:tc>
                <a:tc>
                  <a:txBody>
                    <a:bodyPr/>
                    <a:lstStyle/>
                    <a:p>
                      <a:r>
                        <a:rPr lang="da-DK" sz="900" dirty="0"/>
                        <a:t>0</a:t>
                      </a:r>
                      <a:endParaRPr lang="da-DK" sz="900" dirty="0">
                        <a:solidFill>
                          <a:srgbClr val="FF0000"/>
                        </a:solidFill>
                      </a:endParaRPr>
                    </a:p>
                    <a:p>
                      <a:endParaRPr lang="da-DK" sz="900" dirty="0">
                        <a:solidFill>
                          <a:srgbClr val="FF0000"/>
                        </a:solidFill>
                      </a:endParaRPr>
                    </a:p>
                  </a:txBody>
                  <a:tcPr/>
                </a:tc>
                <a:tc>
                  <a:txBody>
                    <a:bodyPr/>
                    <a:lstStyle/>
                    <a:p>
                      <a:r>
                        <a:rPr lang="da-DK" sz="900" dirty="0"/>
                        <a:t>1</a:t>
                      </a:r>
                    </a:p>
                    <a:p>
                      <a:endParaRPr lang="da-DK" sz="900" dirty="0">
                        <a:solidFill>
                          <a:srgbClr val="FF0000"/>
                        </a:solidFill>
                      </a:endParaRPr>
                    </a:p>
                  </a:txBody>
                  <a:tcPr/>
                </a:tc>
                <a:tc>
                  <a:txBody>
                    <a:bodyPr/>
                    <a:lstStyle/>
                    <a:p>
                      <a:r>
                        <a:rPr lang="da-DK" sz="900" dirty="0"/>
                        <a:t>2</a:t>
                      </a:r>
                    </a:p>
                    <a:p>
                      <a:endParaRPr lang="da-DK" sz="900" dirty="0">
                        <a:solidFill>
                          <a:srgbClr val="FF0000"/>
                        </a:solidFill>
                      </a:endParaRPr>
                    </a:p>
                  </a:txBody>
                  <a:tcPr/>
                </a:tc>
                <a:tc>
                  <a:txBody>
                    <a:bodyPr/>
                    <a:lstStyle/>
                    <a:p>
                      <a:r>
                        <a:rPr lang="da-DK" sz="900" dirty="0"/>
                        <a:t>6 (4,3 %)</a:t>
                      </a:r>
                    </a:p>
                  </a:txBody>
                  <a:tcPr/>
                </a:tc>
                <a:tc>
                  <a:txBody>
                    <a:bodyPr/>
                    <a:lstStyle/>
                    <a:p>
                      <a:r>
                        <a:rPr lang="da-DK" sz="900" dirty="0">
                          <a:solidFill>
                            <a:schemeClr val="tx1"/>
                          </a:solidFill>
                        </a:rPr>
                        <a:t>6</a:t>
                      </a:r>
                    </a:p>
                  </a:txBody>
                  <a:tcPr/>
                </a:tc>
                <a:tc>
                  <a:txBody>
                    <a:bodyPr/>
                    <a:lstStyle/>
                    <a:p>
                      <a:r>
                        <a:rPr lang="da-DK" sz="900" dirty="0"/>
                        <a:t>0</a:t>
                      </a:r>
                      <a:endParaRPr lang="da-DK" sz="900" dirty="0">
                        <a:solidFill>
                          <a:srgbClr val="FF0000"/>
                        </a:solidFill>
                      </a:endParaRPr>
                    </a:p>
                  </a:txBody>
                  <a:tcPr/>
                </a:tc>
                <a:extLst>
                  <a:ext uri="{0D108BD9-81ED-4DB2-BD59-A6C34878D82A}">
                    <a16:rowId xmlns:a16="http://schemas.microsoft.com/office/drawing/2014/main" val="2880099270"/>
                  </a:ext>
                </a:extLst>
              </a:tr>
              <a:tr h="360040">
                <a:tc>
                  <a:txBody>
                    <a:bodyPr/>
                    <a:lstStyle/>
                    <a:p>
                      <a:r>
                        <a:rPr lang="da-DK" sz="900" dirty="0"/>
                        <a:t>Totalrådgiver</a:t>
                      </a:r>
                    </a:p>
                  </a:txBody>
                  <a:tcPr/>
                </a:tc>
                <a:tc>
                  <a:txBody>
                    <a:bodyPr/>
                    <a:lstStyle/>
                    <a:p>
                      <a:r>
                        <a:rPr lang="da-DK" sz="900" dirty="0"/>
                        <a:t>2</a:t>
                      </a:r>
                    </a:p>
                    <a:p>
                      <a:endParaRPr lang="da-DK" sz="900" dirty="0">
                        <a:solidFill>
                          <a:srgbClr val="FF0000"/>
                        </a:solidFill>
                      </a:endParaRPr>
                    </a:p>
                  </a:txBody>
                  <a:tcPr/>
                </a:tc>
                <a:tc>
                  <a:txBody>
                    <a:bodyPr/>
                    <a:lstStyle/>
                    <a:p>
                      <a:r>
                        <a:rPr lang="da-DK" sz="900" dirty="0"/>
                        <a:t>0</a:t>
                      </a:r>
                    </a:p>
                    <a:p>
                      <a:endParaRPr lang="da-DK" sz="900" dirty="0">
                        <a:solidFill>
                          <a:srgbClr val="FF0000"/>
                        </a:solidFill>
                      </a:endParaRPr>
                    </a:p>
                  </a:txBody>
                  <a:tcPr/>
                </a:tc>
                <a:tc>
                  <a:txBody>
                    <a:bodyPr/>
                    <a:lstStyle/>
                    <a:p>
                      <a:r>
                        <a:rPr lang="da-DK" sz="900" dirty="0"/>
                        <a:t>5</a:t>
                      </a:r>
                    </a:p>
                    <a:p>
                      <a:endParaRPr lang="da-DK" sz="900" dirty="0">
                        <a:solidFill>
                          <a:srgbClr val="FF0000"/>
                        </a:solidFill>
                      </a:endParaRPr>
                    </a:p>
                  </a:txBody>
                  <a:tcPr/>
                </a:tc>
                <a:tc>
                  <a:txBody>
                    <a:bodyPr/>
                    <a:lstStyle/>
                    <a:p>
                      <a:r>
                        <a:rPr lang="da-DK" sz="900" dirty="0"/>
                        <a:t>3</a:t>
                      </a:r>
                    </a:p>
                    <a:p>
                      <a:endParaRPr lang="da-DK" sz="900" dirty="0">
                        <a:solidFill>
                          <a:srgbClr val="FF0000"/>
                        </a:solidFill>
                      </a:endParaRPr>
                    </a:p>
                  </a:txBody>
                  <a:tcPr/>
                </a:tc>
                <a:tc>
                  <a:txBody>
                    <a:bodyPr/>
                    <a:lstStyle/>
                    <a:p>
                      <a:r>
                        <a:rPr lang="da-DK" sz="900" dirty="0"/>
                        <a:t>10 (7,1 %)</a:t>
                      </a:r>
                    </a:p>
                  </a:txBody>
                  <a:tcPr/>
                </a:tc>
                <a:tc>
                  <a:txBody>
                    <a:bodyPr/>
                    <a:lstStyle/>
                    <a:p>
                      <a:r>
                        <a:rPr lang="da-DK" sz="900" dirty="0"/>
                        <a:t>10</a:t>
                      </a:r>
                      <a:endParaRPr lang="da-DK" sz="900" dirty="0">
                        <a:solidFill>
                          <a:srgbClr val="FF0000"/>
                        </a:solidFill>
                      </a:endParaRPr>
                    </a:p>
                  </a:txBody>
                  <a:tcPr/>
                </a:tc>
                <a:tc>
                  <a:txBody>
                    <a:bodyPr/>
                    <a:lstStyle/>
                    <a:p>
                      <a:r>
                        <a:rPr lang="da-DK" sz="900" dirty="0"/>
                        <a:t>2</a:t>
                      </a:r>
                      <a:endParaRPr lang="da-DK" sz="900" dirty="0">
                        <a:solidFill>
                          <a:srgbClr val="FF0000"/>
                        </a:solidFill>
                      </a:endParaRPr>
                    </a:p>
                  </a:txBody>
                  <a:tcPr/>
                </a:tc>
                <a:extLst>
                  <a:ext uri="{0D108BD9-81ED-4DB2-BD59-A6C34878D82A}">
                    <a16:rowId xmlns:a16="http://schemas.microsoft.com/office/drawing/2014/main" val="2605504295"/>
                  </a:ext>
                </a:extLst>
              </a:tr>
              <a:tr h="397045">
                <a:tc>
                  <a:txBody>
                    <a:bodyPr/>
                    <a:lstStyle/>
                    <a:p>
                      <a:r>
                        <a:rPr lang="da-DK" sz="900" dirty="0"/>
                        <a:t>Entreprenør</a:t>
                      </a:r>
                    </a:p>
                  </a:txBody>
                  <a:tcPr/>
                </a:tc>
                <a:tc>
                  <a:txBody>
                    <a:bodyPr/>
                    <a:lstStyle/>
                    <a:p>
                      <a:r>
                        <a:rPr lang="da-DK" sz="900" dirty="0"/>
                        <a:t>3</a:t>
                      </a:r>
                    </a:p>
                    <a:p>
                      <a:endParaRPr lang="da-DK" sz="900" dirty="0">
                        <a:solidFill>
                          <a:srgbClr val="FF0000"/>
                        </a:solidFill>
                      </a:endParaRPr>
                    </a:p>
                  </a:txBody>
                  <a:tcPr/>
                </a:tc>
                <a:tc>
                  <a:txBody>
                    <a:bodyPr/>
                    <a:lstStyle/>
                    <a:p>
                      <a:r>
                        <a:rPr lang="da-DK" sz="900" dirty="0"/>
                        <a:t>0</a:t>
                      </a:r>
                    </a:p>
                    <a:p>
                      <a:endParaRPr lang="da-DK" sz="900" dirty="0">
                        <a:solidFill>
                          <a:srgbClr val="FF0000"/>
                        </a:solidFill>
                      </a:endParaRPr>
                    </a:p>
                  </a:txBody>
                  <a:tcPr/>
                </a:tc>
                <a:tc>
                  <a:txBody>
                    <a:bodyPr/>
                    <a:lstStyle/>
                    <a:p>
                      <a:r>
                        <a:rPr lang="da-DK" sz="900" dirty="0"/>
                        <a:t>1</a:t>
                      </a:r>
                    </a:p>
                    <a:p>
                      <a:endParaRPr lang="da-DK" sz="900" dirty="0">
                        <a:solidFill>
                          <a:srgbClr val="FF0000"/>
                        </a:solidFill>
                      </a:endParaRPr>
                    </a:p>
                  </a:txBody>
                  <a:tcPr/>
                </a:tc>
                <a:tc>
                  <a:txBody>
                    <a:bodyPr/>
                    <a:lstStyle/>
                    <a:p>
                      <a:r>
                        <a:rPr lang="da-DK" sz="900" dirty="0"/>
                        <a:t>3</a:t>
                      </a:r>
                    </a:p>
                    <a:p>
                      <a:endParaRPr lang="da-DK" sz="900" dirty="0">
                        <a:solidFill>
                          <a:srgbClr val="FF0000"/>
                        </a:solidFill>
                      </a:endParaRPr>
                    </a:p>
                  </a:txBody>
                  <a:tcPr/>
                </a:tc>
                <a:tc>
                  <a:txBody>
                    <a:bodyPr/>
                    <a:lstStyle/>
                    <a:p>
                      <a:r>
                        <a:rPr lang="da-DK" sz="900" dirty="0"/>
                        <a:t>7 (5,0 %)</a:t>
                      </a:r>
                    </a:p>
                  </a:txBody>
                  <a:tcPr/>
                </a:tc>
                <a:tc>
                  <a:txBody>
                    <a:bodyPr/>
                    <a:lstStyle/>
                    <a:p>
                      <a:r>
                        <a:rPr lang="da-DK" sz="900" dirty="0"/>
                        <a:t>7</a:t>
                      </a:r>
                      <a:endParaRPr lang="da-DK" sz="900" dirty="0">
                        <a:solidFill>
                          <a:srgbClr val="FF0000"/>
                        </a:solidFill>
                      </a:endParaRPr>
                    </a:p>
                  </a:txBody>
                  <a:tcPr/>
                </a:tc>
                <a:tc>
                  <a:txBody>
                    <a:bodyPr/>
                    <a:lstStyle/>
                    <a:p>
                      <a:r>
                        <a:rPr lang="da-DK" sz="900" dirty="0"/>
                        <a:t>0</a:t>
                      </a:r>
                      <a:endParaRPr lang="da-DK" sz="900" dirty="0">
                        <a:solidFill>
                          <a:srgbClr val="FF0000"/>
                        </a:solidFill>
                      </a:endParaRPr>
                    </a:p>
                  </a:txBody>
                  <a:tcPr/>
                </a:tc>
                <a:extLst>
                  <a:ext uri="{0D108BD9-81ED-4DB2-BD59-A6C34878D82A}">
                    <a16:rowId xmlns:a16="http://schemas.microsoft.com/office/drawing/2014/main" val="2281343010"/>
                  </a:ext>
                </a:extLst>
              </a:tr>
              <a:tr h="376747">
                <a:tc>
                  <a:txBody>
                    <a:bodyPr/>
                    <a:lstStyle/>
                    <a:p>
                      <a:r>
                        <a:rPr lang="da-DK" sz="900" dirty="0"/>
                        <a:t>Leverandør</a:t>
                      </a:r>
                    </a:p>
                  </a:txBody>
                  <a:tcPr/>
                </a:tc>
                <a:tc>
                  <a:txBody>
                    <a:bodyPr/>
                    <a:lstStyle/>
                    <a:p>
                      <a:r>
                        <a:rPr lang="da-DK" sz="900" dirty="0"/>
                        <a:t>0</a:t>
                      </a:r>
                    </a:p>
                    <a:p>
                      <a:endParaRPr lang="da-DK" sz="900" dirty="0">
                        <a:solidFill>
                          <a:srgbClr val="FF0000"/>
                        </a:solidFill>
                      </a:endParaRPr>
                    </a:p>
                  </a:txBody>
                  <a:tcPr/>
                </a:tc>
                <a:tc>
                  <a:txBody>
                    <a:bodyPr/>
                    <a:lstStyle/>
                    <a:p>
                      <a:r>
                        <a:rPr lang="da-DK" sz="900" dirty="0"/>
                        <a:t>0</a:t>
                      </a:r>
                    </a:p>
                    <a:p>
                      <a:endParaRPr lang="da-DK" sz="900" dirty="0"/>
                    </a:p>
                  </a:txBody>
                  <a:tcPr/>
                </a:tc>
                <a:tc>
                  <a:txBody>
                    <a:bodyPr/>
                    <a:lstStyle/>
                    <a:p>
                      <a:r>
                        <a:rPr lang="da-DK" sz="900" dirty="0"/>
                        <a:t>3</a:t>
                      </a:r>
                    </a:p>
                    <a:p>
                      <a:endParaRPr lang="da-DK" sz="900" dirty="0"/>
                    </a:p>
                  </a:txBody>
                  <a:tcPr/>
                </a:tc>
                <a:tc>
                  <a:txBody>
                    <a:bodyPr/>
                    <a:lstStyle/>
                    <a:p>
                      <a:r>
                        <a:rPr lang="da-DK" sz="900" dirty="0"/>
                        <a:t>0</a:t>
                      </a:r>
                    </a:p>
                    <a:p>
                      <a:endParaRPr lang="da-DK" sz="900" dirty="0"/>
                    </a:p>
                  </a:txBody>
                  <a:tcPr/>
                </a:tc>
                <a:tc>
                  <a:txBody>
                    <a:bodyPr/>
                    <a:lstStyle/>
                    <a:p>
                      <a:r>
                        <a:rPr lang="da-DK" sz="900" dirty="0"/>
                        <a:t>3 (2,1 %)</a:t>
                      </a:r>
                    </a:p>
                  </a:txBody>
                  <a:tcPr/>
                </a:tc>
                <a:tc>
                  <a:txBody>
                    <a:bodyPr/>
                    <a:lstStyle/>
                    <a:p>
                      <a:r>
                        <a:rPr lang="da-DK" sz="900" dirty="0"/>
                        <a:t>3</a:t>
                      </a:r>
                    </a:p>
                  </a:txBody>
                  <a:tcPr/>
                </a:tc>
                <a:tc>
                  <a:txBody>
                    <a:bodyPr/>
                    <a:lstStyle/>
                    <a:p>
                      <a:r>
                        <a:rPr lang="da-DK" sz="900" dirty="0"/>
                        <a:t>0</a:t>
                      </a:r>
                    </a:p>
                  </a:txBody>
                  <a:tcPr/>
                </a:tc>
                <a:extLst>
                  <a:ext uri="{0D108BD9-81ED-4DB2-BD59-A6C34878D82A}">
                    <a16:rowId xmlns:a16="http://schemas.microsoft.com/office/drawing/2014/main" val="943790796"/>
                  </a:ext>
                </a:extLst>
              </a:tr>
              <a:tr h="366896">
                <a:tc>
                  <a:txBody>
                    <a:bodyPr/>
                    <a:lstStyle/>
                    <a:p>
                      <a:r>
                        <a:rPr lang="da-DK" sz="900" dirty="0"/>
                        <a:t>I alt</a:t>
                      </a:r>
                    </a:p>
                  </a:txBody>
                  <a:tcPr/>
                </a:tc>
                <a:tc>
                  <a:txBody>
                    <a:bodyPr/>
                    <a:lstStyle/>
                    <a:p>
                      <a:r>
                        <a:rPr lang="da-DK" sz="900" dirty="0"/>
                        <a:t>71 (50,7 %)</a:t>
                      </a:r>
                    </a:p>
                  </a:txBody>
                  <a:tcPr/>
                </a:tc>
                <a:tc>
                  <a:txBody>
                    <a:bodyPr/>
                    <a:lstStyle/>
                    <a:p>
                      <a:r>
                        <a:rPr lang="da-DK" sz="900" dirty="0"/>
                        <a:t>3 (2,1 %)</a:t>
                      </a:r>
                    </a:p>
                    <a:p>
                      <a:endParaRPr lang="da-DK" sz="900" dirty="0"/>
                    </a:p>
                  </a:txBody>
                  <a:tcPr/>
                </a:tc>
                <a:tc>
                  <a:txBody>
                    <a:bodyPr/>
                    <a:lstStyle/>
                    <a:p>
                      <a:r>
                        <a:rPr lang="da-DK" sz="900" dirty="0"/>
                        <a:t>36 (25,7 %)</a:t>
                      </a:r>
                    </a:p>
                    <a:p>
                      <a:endParaRPr lang="da-DK" sz="900" dirty="0"/>
                    </a:p>
                  </a:txBody>
                  <a:tcPr/>
                </a:tc>
                <a:tc>
                  <a:txBody>
                    <a:bodyPr/>
                    <a:lstStyle/>
                    <a:p>
                      <a:r>
                        <a:rPr lang="da-DK" sz="900" dirty="0"/>
                        <a:t>30 (21,4 %)</a:t>
                      </a:r>
                    </a:p>
                    <a:p>
                      <a:endParaRPr lang="da-DK" sz="900" dirty="0"/>
                    </a:p>
                  </a:txBody>
                  <a:tcPr/>
                </a:tc>
                <a:tc>
                  <a:txBody>
                    <a:bodyPr/>
                    <a:lstStyle/>
                    <a:p>
                      <a:r>
                        <a:rPr lang="da-DK" sz="900" dirty="0"/>
                        <a:t>140 (100 %)</a:t>
                      </a:r>
                    </a:p>
                  </a:txBody>
                  <a:tcPr/>
                </a:tc>
                <a:tc>
                  <a:txBody>
                    <a:bodyPr/>
                    <a:lstStyle/>
                    <a:p>
                      <a:r>
                        <a:rPr lang="da-DK" sz="900" dirty="0"/>
                        <a:t>135</a:t>
                      </a:r>
                    </a:p>
                  </a:txBody>
                  <a:tcPr/>
                </a:tc>
                <a:tc>
                  <a:txBody>
                    <a:bodyPr/>
                    <a:lstStyle/>
                    <a:p>
                      <a:r>
                        <a:rPr lang="da-DK" sz="900" dirty="0"/>
                        <a:t>10</a:t>
                      </a:r>
                    </a:p>
                  </a:txBody>
                  <a:tcPr/>
                </a:tc>
                <a:extLst>
                  <a:ext uri="{0D108BD9-81ED-4DB2-BD59-A6C34878D82A}">
                    <a16:rowId xmlns:a16="http://schemas.microsoft.com/office/drawing/2014/main" val="11573817"/>
                  </a:ext>
                </a:extLst>
              </a:tr>
            </a:tbl>
          </a:graphicData>
        </a:graphic>
      </p:graphicFrame>
    </p:spTree>
    <p:extLst>
      <p:ext uri="{BB962C8B-B14F-4D97-AF65-F5344CB8AC3E}">
        <p14:creationId xmlns:p14="http://schemas.microsoft.com/office/powerpoint/2010/main" val="3131709683"/>
      </p:ext>
    </p:extLst>
  </p:cSld>
  <p:clrMapOvr>
    <a:masterClrMapping/>
  </p:clrMapOvr>
</p:sld>
</file>

<file path=ppt/theme/theme1.xml><?xml version="1.0" encoding="utf-8"?>
<a:theme xmlns:a="http://schemas.openxmlformats.org/drawingml/2006/main" name="Bam-bus præsentationsskabelon 2014">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0F7CCD4F02514489884B136976023E6" ma:contentTypeVersion="5" ma:contentTypeDescription="Opret et nyt dokument." ma:contentTypeScope="" ma:versionID="3da1102c86daa23097d742eda9f1ec33">
  <xsd:schema xmlns:xsd="http://www.w3.org/2001/XMLSchema" xmlns:xs="http://www.w3.org/2001/XMLSchema" xmlns:p="http://schemas.microsoft.com/office/2006/metadata/properties" xmlns:ns3="260f01ab-0675-4942-9102-7b2ad63348d2" targetNamespace="http://schemas.microsoft.com/office/2006/metadata/properties" ma:root="true" ma:fieldsID="a827f1c082dd1c8730f2448e9b5b77e7" ns3:_="">
    <xsd:import namespace="260f01ab-0675-4942-9102-7b2ad63348d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f01ab-0675-4942-9102-7b2ad6334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C0428A-047A-491E-862C-02C1BA09B62C}">
  <ds:schemaRefs>
    <ds:schemaRef ds:uri="http://schemas.microsoft.com/sharepoint/v3/contenttype/forms"/>
  </ds:schemaRefs>
</ds:datastoreItem>
</file>

<file path=customXml/itemProps2.xml><?xml version="1.0" encoding="utf-8"?>
<ds:datastoreItem xmlns:ds="http://schemas.openxmlformats.org/officeDocument/2006/customXml" ds:itemID="{1E2A05EE-8338-4278-A803-9F39B8A6040E}">
  <ds:schemaRefs>
    <ds:schemaRef ds:uri="260f01ab-0675-4942-9102-7b2ad63348d2"/>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B13E30A-EC81-49B7-961C-E2ED52114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f01ab-0675-4942-9102-7b2ad633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6505</Words>
  <Application>Microsoft Office PowerPoint</Application>
  <PresentationFormat>Skærmshow (4:3)</PresentationFormat>
  <Paragraphs>1083</Paragraphs>
  <Slides>33</Slides>
  <Notes>33</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33</vt:i4>
      </vt:variant>
    </vt:vector>
  </HeadingPairs>
  <TitlesOfParts>
    <vt:vector size="36" baseType="lpstr">
      <vt:lpstr>Arial</vt:lpstr>
      <vt:lpstr>Calibri</vt:lpstr>
      <vt:lpstr>Bam-bus præsentationsskabelon 2014</vt:lpstr>
      <vt:lpstr>Arbejdsgruppe om de projekterendes pligter  Møde den 23/3-2023 gennemgang af at-reaktioner afgivet i 2022</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PowerPoint-præsentation</vt:lpstr>
      <vt:lpstr>Arbejdsgruppe om de projekterendes pligter  Møde den 23/3-2023</vt:lpstr>
      <vt:lpstr>PowerPoint-præsentation</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lpstr>Arbejdsgruppe om de projekterendes pligter  Møde den 23/3-2023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Arbejdsgruppe om de projekterendes pligter  Møde nr. 1, 27/5-2020  INDLEDNING</dc:title>
  <dc:creator>Jan Nygaard Hansen (NYG)</dc:creator>
  <cp:lastModifiedBy>Ulla Sassarsson</cp:lastModifiedBy>
  <cp:revision>351</cp:revision>
  <cp:lastPrinted>2023-03-10T11:22:44Z</cp:lastPrinted>
  <dcterms:created xsi:type="dcterms:W3CDTF">2020-05-23T08:20:50Z</dcterms:created>
  <dcterms:modified xsi:type="dcterms:W3CDTF">2023-03-20T14:25:54Z</dcterms:modified>
</cp:coreProperties>
</file>