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8" r:id="rId7"/>
    <p:sldId id="291" r:id="rId8"/>
    <p:sldId id="288" r:id="rId9"/>
    <p:sldId id="292" r:id="rId10"/>
    <p:sldId id="293" r:id="rId11"/>
    <p:sldId id="294" r:id="rId12"/>
  </p:sldIdLst>
  <p:sldSz cx="12192000" cy="6858000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2260" userDrawn="1">
          <p15:clr>
            <a:srgbClr val="A4A3A4"/>
          </p15:clr>
        </p15:guide>
        <p15:guide id="4" pos="39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020"/>
      </p:cViewPr>
      <p:guideLst>
        <p:guide pos="3840"/>
        <p:guide orient="horz" pos="2160"/>
        <p:guide orient="horz" pos="2260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08A2-44B4-4193-94F3-B8381A232B99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5C67A-2319-41D0-A2AC-19914FF7915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948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A1F89-CF39-4785-AFEA-D52EB6B5BE92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7B15D-EF04-495F-9E79-26D6B4017E6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477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+mn-lt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89898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7092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601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866273"/>
            <a:ext cx="2628900" cy="531069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866273"/>
            <a:ext cx="7734300" cy="5310689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6405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04927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88702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31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624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838200" y="850232"/>
            <a:ext cx="10515600" cy="840456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435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0888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850232"/>
            <a:ext cx="3932237" cy="12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908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839788" y="850232"/>
            <a:ext cx="3932237" cy="120716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902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850233"/>
            <a:ext cx="10515600" cy="840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38DBC-29F4-4DCF-861F-FB327EDDA5C1}" type="datetimeFigureOut">
              <a:rPr lang="da-DK" smtClean="0"/>
              <a:t>14-01-2016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D688B-AAA1-4CA5-BBC4-C964BF725696}" type="slidenum">
              <a:rPr lang="da-DK" smtClean="0"/>
              <a:t>‹nr.›</a:t>
            </a:fld>
            <a:endParaRPr lang="da-DK"/>
          </a:p>
        </p:txBody>
      </p:sp>
      <p:pic>
        <p:nvPicPr>
          <p:cNvPr id="7" name="Billede 2" descr="FRI_brevhove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6042"/>
            <a:ext cx="12192000" cy="785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76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1219948" y="1826116"/>
            <a:ext cx="9863309" cy="2852737"/>
          </a:xfrm>
        </p:spPr>
        <p:txBody>
          <a:bodyPr>
            <a:normAutofit/>
          </a:bodyPr>
          <a:lstStyle/>
          <a:p>
            <a:pPr algn="ctr"/>
            <a:r>
              <a:rPr lang="da-DK" sz="4800" b="1" dirty="0"/>
              <a:t>Det konstruktive og resultatgivende samarbejde ved </a:t>
            </a:r>
            <a:r>
              <a:rPr lang="da-DK" sz="4800" b="1" dirty="0" smtClean="0"/>
              <a:t>tredjepartskontrol</a:t>
            </a:r>
            <a:endParaRPr lang="da-DK" sz="4800" b="1" dirty="0"/>
          </a:p>
        </p:txBody>
      </p:sp>
      <p:pic>
        <p:nvPicPr>
          <p:cNvPr id="1026" name="Picture 2" descr="FRI logo m tekst 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949" y="5572124"/>
            <a:ext cx="494844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578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838200" y="1322172"/>
            <a:ext cx="10515600" cy="368515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b="1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>
          <a:xfrm>
            <a:off x="1581665" y="2051222"/>
            <a:ext cx="8204886" cy="3719383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tager ejerskab til projektet, bidrager proaktivt til dets gennemførelse, sætter sig i sine samarbejdspartneres sted og respekterer tidsplaner.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understøtter den gode dialog og prioriterer personlige møder, videomøder og telefonmøder for at søge hurtig afklaring af tvivlstilfælde i en konstruktiv dialog</a:t>
            </a:r>
            <a:r>
              <a:rPr lang="da-DK" sz="1800" dirty="0" smtClean="0"/>
              <a:t>.</a:t>
            </a:r>
            <a:endParaRPr lang="da-DK" sz="1800" dirty="0"/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holder fokus på den definerede opgave og værdiskabelsen i bred forstand for kunden. </a:t>
            </a:r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</a:t>
            </a:r>
            <a:r>
              <a:rPr lang="da-DK" sz="1800" dirty="0" smtClean="0"/>
              <a:t>anerkender, </a:t>
            </a:r>
            <a:r>
              <a:rPr lang="da-DK" sz="1800" dirty="0"/>
              <a:t>at der til et givet problem kan være flere egnede løsninger</a:t>
            </a:r>
            <a:r>
              <a:rPr lang="da-DK" sz="1800" dirty="0" smtClean="0"/>
              <a:t>.</a:t>
            </a:r>
            <a:endParaRPr lang="da-DK" sz="1800" dirty="0"/>
          </a:p>
          <a:p>
            <a:pPr marL="342900" lvl="0" indent="-342900">
              <a:buFont typeface="+mj-lt"/>
              <a:buAutoNum type="arabicPeriod"/>
            </a:pPr>
            <a:r>
              <a:rPr lang="da-DK" sz="1800" dirty="0"/>
              <a:t>En FRI virksomhed sikrer en ensartet opgaveløsning uafhængigt af præferencer hos enkeltpersoner.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83A-DD83-49F0-A206-87CA740D797E}" type="datetime2">
              <a:rPr lang="da-DK" smtClean="0"/>
              <a:pPr/>
              <a:t>14. januar 2016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352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198605"/>
            <a:ext cx="10515600" cy="481914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72746" y="1989438"/>
            <a:ext cx="9662984" cy="434957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da-DK" b="1" dirty="0"/>
              <a:t>En FRI virksomhed tager ejerskab til projektet, bidrager proaktivt til dets gennemførelse, sætter sig i sine samarbejdspartneres sted og respekterer tidsplaner. </a:t>
            </a:r>
            <a:endParaRPr lang="da-DK" b="1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i="1" dirty="0" smtClean="0"/>
              <a:t>En </a:t>
            </a:r>
            <a:r>
              <a:rPr lang="da-DK" i="1" dirty="0"/>
              <a:t>FRI virksomhed vil gennem samarbejde med kunden sikre, at kunden er afklaret omkring rådgivningsopgavens omfang og indhold.</a:t>
            </a:r>
          </a:p>
          <a:p>
            <a:pPr marL="0" indent="0">
              <a:buNone/>
            </a:pPr>
            <a:endParaRPr lang="da-DK" i="1" dirty="0"/>
          </a:p>
          <a:p>
            <a:pPr marL="285750" indent="-285750"/>
            <a:r>
              <a:rPr lang="da-DK" dirty="0"/>
              <a:t>FRI virksomheden yder en indsats for at forstå projektet og dets </a:t>
            </a:r>
            <a:r>
              <a:rPr lang="da-DK" dirty="0" smtClean="0"/>
              <a:t>formål</a:t>
            </a:r>
            <a:endParaRPr lang="da-DK" dirty="0"/>
          </a:p>
          <a:p>
            <a:pPr marL="285750" indent="-285750"/>
            <a:r>
              <a:rPr lang="da-DK" dirty="0" smtClean="0"/>
              <a:t>Tredjepartskontrollen </a:t>
            </a:r>
            <a:r>
              <a:rPr lang="da-DK" dirty="0"/>
              <a:t>udføres med forståelse for projektets grundlæggende formål </a:t>
            </a:r>
          </a:p>
          <a:p>
            <a:pPr marL="285750" indent="-285750"/>
            <a:r>
              <a:rPr lang="da-DK" dirty="0"/>
              <a:t>Der udvises respekt for foreslåede løsninger</a:t>
            </a:r>
          </a:p>
          <a:p>
            <a:pPr marL="285750" indent="-285750"/>
            <a:r>
              <a:rPr lang="da-DK" dirty="0"/>
              <a:t>Vi accepterer og imødekommer den tidsplan, som er vigtig for projektet</a:t>
            </a:r>
          </a:p>
          <a:p>
            <a:pPr marL="285750" indent="-285750"/>
            <a:r>
              <a:rPr lang="da-DK" dirty="0"/>
              <a:t>Vi er proaktive og meddeler bygherren, hvis vi ser tidsmæssige, løsningsmæssige eller </a:t>
            </a:r>
            <a:r>
              <a:rPr lang="da-DK" dirty="0" err="1"/>
              <a:t>samarbejdsmæssige</a:t>
            </a:r>
            <a:r>
              <a:rPr lang="da-DK" dirty="0"/>
              <a:t> </a:t>
            </a:r>
            <a:r>
              <a:rPr lang="da-DK" dirty="0" smtClean="0"/>
              <a:t>udfordringer.</a:t>
            </a:r>
            <a:endParaRPr lang="da-DK" dirty="0"/>
          </a:p>
          <a:p>
            <a:pPr marL="285750" indent="-285750"/>
            <a:endParaRPr lang="da-DK" dirty="0"/>
          </a:p>
          <a:p>
            <a:pPr marL="0" indent="0">
              <a:buNone/>
            </a:pPr>
            <a:r>
              <a:rPr lang="da-DK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5654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1210962"/>
            <a:ext cx="10515600" cy="479726"/>
          </a:xfrm>
        </p:spPr>
        <p:txBody>
          <a:bodyPr>
            <a:norm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>
          <a:xfrm>
            <a:off x="1297458" y="2063578"/>
            <a:ext cx="9527061" cy="374409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a-DK" b="1" dirty="0"/>
              <a:t>En FRI virksomhed understøtter den gode dialog og prioriterer personlige møder, videomøder og telefonmøder for at søge hurtig afklaring af tvivlstilfælde i en konstruktiv dialog.</a:t>
            </a:r>
          </a:p>
          <a:p>
            <a:endParaRPr lang="da-DK" b="1" dirty="0"/>
          </a:p>
          <a:p>
            <a:pPr marL="0" indent="0">
              <a:buNone/>
            </a:pPr>
            <a:r>
              <a:rPr lang="da-DK" i="1" dirty="0"/>
              <a:t>FRI virksomheden bidrager til at skabe gode samarbejdsforhold.</a:t>
            </a:r>
          </a:p>
          <a:p>
            <a:endParaRPr lang="da-DK" i="1" dirty="0"/>
          </a:p>
          <a:p>
            <a:pPr marL="285750" indent="-285750"/>
            <a:r>
              <a:rPr lang="da-DK" dirty="0"/>
              <a:t>Selvom disciplinen </a:t>
            </a:r>
            <a:r>
              <a:rPr lang="da-DK" dirty="0" smtClean="0"/>
              <a:t>tredjepartskontrol </a:t>
            </a:r>
            <a:r>
              <a:rPr lang="da-DK" dirty="0"/>
              <a:t>bygger på skriftlige udsagn, vil vi arbejde på at afklare forskellige opfattelser og løsningsmodeller frem mod et skriftligt svar ved mundtlig dialog. </a:t>
            </a:r>
          </a:p>
          <a:p>
            <a:pPr marL="285750" indent="-285750"/>
            <a:r>
              <a:rPr lang="da-DK" dirty="0"/>
              <a:t>Der udvises respekt for foreslåede løsninger</a:t>
            </a:r>
          </a:p>
          <a:p>
            <a:pPr marL="285750" indent="-285750"/>
            <a:r>
              <a:rPr lang="da-DK" dirty="0"/>
              <a:t>Vi undersøger nysgerrigt og interesseret tvivl ved uddybende spørgsmål</a:t>
            </a:r>
          </a:p>
          <a:p>
            <a:pPr marL="285750" indent="-285750"/>
            <a:r>
              <a:rPr lang="da-DK" dirty="0"/>
              <a:t>Vi kommunikerer assertivt og respektfuldt med afklaret accept af egne begrænsninger.</a:t>
            </a:r>
          </a:p>
          <a:p>
            <a:pPr marL="285750" indent="-285750"/>
            <a:endParaRPr lang="da-DK" dirty="0"/>
          </a:p>
          <a:p>
            <a:pPr marL="0" indent="0">
              <a:buNone/>
            </a:pPr>
            <a:r>
              <a:rPr lang="da-DK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DD83A-DD83-49F0-A206-87CA740D797E}" type="datetime2">
              <a:rPr lang="da-DK" smtClean="0"/>
              <a:pPr/>
              <a:t>14. januar 2016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96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35676"/>
            <a:ext cx="10515600" cy="455012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85102" y="1977081"/>
            <a:ext cx="9576487" cy="397887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da-DK" sz="1800" b="1" dirty="0"/>
              <a:t>En FRI virksomhed holder fokus på den definerede opgave og værdiskabelsen i bred forstand for kunden. </a:t>
            </a:r>
            <a:endParaRPr lang="da-DK" sz="1800" b="1" dirty="0" smtClean="0"/>
          </a:p>
          <a:p>
            <a:pPr marL="0" lvl="0" indent="0">
              <a:buNone/>
            </a:pPr>
            <a:endParaRPr lang="da-DK" sz="1800" dirty="0"/>
          </a:p>
          <a:p>
            <a:pPr marL="0" indent="0">
              <a:buNone/>
            </a:pPr>
            <a:r>
              <a:rPr lang="da-DK" sz="1800" i="1" dirty="0"/>
              <a:t>En FRI virksomhed vil gennem samarbejde med kunden sikre, at kunden er afklaret omkring rådgivningsopgavens omfang og indhold.</a:t>
            </a:r>
          </a:p>
          <a:p>
            <a:endParaRPr lang="da-DK" sz="1800" i="1" dirty="0"/>
          </a:p>
          <a:p>
            <a:pPr marL="285750" indent="-285750"/>
            <a:r>
              <a:rPr lang="da-DK" sz="1800" dirty="0"/>
              <a:t>FRI virksomheden arbejder med kunden for at nå kundens mål</a:t>
            </a:r>
          </a:p>
          <a:p>
            <a:pPr marL="285750" indent="-285750"/>
            <a:r>
              <a:rPr lang="da-DK" sz="1800" dirty="0" smtClean="0"/>
              <a:t>Tredjepartskontrollen </a:t>
            </a:r>
            <a:r>
              <a:rPr lang="da-DK" sz="1800" dirty="0"/>
              <a:t>udføres med forståelse for projektets grundlæggende formål </a:t>
            </a:r>
          </a:p>
          <a:p>
            <a:pPr marL="285750" indent="-285750"/>
            <a:r>
              <a:rPr lang="da-DK" sz="1800" dirty="0"/>
              <a:t>Der udvises respekt for foreslåede løsninger – og vi fokuserer på bygherres definerede formål med </a:t>
            </a:r>
            <a:r>
              <a:rPr lang="da-DK" sz="1800" dirty="0" smtClean="0"/>
              <a:t>tredjepartskontrollen</a:t>
            </a:r>
            <a:endParaRPr lang="da-DK" sz="1800" dirty="0"/>
          </a:p>
          <a:p>
            <a:endParaRPr lang="da-DK" sz="1800" dirty="0"/>
          </a:p>
          <a:p>
            <a:pPr marL="0" indent="0">
              <a:buNone/>
            </a:pPr>
            <a:r>
              <a:rPr lang="da-DK" sz="1800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332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198605"/>
            <a:ext cx="10515600" cy="457200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285104" y="1964724"/>
            <a:ext cx="9576486" cy="3682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800" b="1" dirty="0"/>
              <a:t>En FRI virksomhed </a:t>
            </a:r>
            <a:r>
              <a:rPr lang="da-DK" sz="1800" b="1" dirty="0" smtClean="0"/>
              <a:t>anerkender, </a:t>
            </a:r>
            <a:r>
              <a:rPr lang="da-DK" sz="1800" b="1" dirty="0"/>
              <a:t>at der til et givet problem kan være flere egnede løsninger</a:t>
            </a:r>
            <a:r>
              <a:rPr lang="da-DK" sz="1800" b="1" dirty="0" smtClean="0"/>
              <a:t>. </a:t>
            </a:r>
          </a:p>
          <a:p>
            <a:pPr marL="0" indent="0">
              <a:buNone/>
            </a:pPr>
            <a:endParaRPr lang="da-DK" sz="1800" i="1" dirty="0" smtClean="0"/>
          </a:p>
          <a:p>
            <a:pPr marL="0" indent="0">
              <a:buNone/>
            </a:pPr>
            <a:r>
              <a:rPr lang="da-DK" sz="1800" i="1" dirty="0" smtClean="0"/>
              <a:t>En </a:t>
            </a:r>
            <a:r>
              <a:rPr lang="da-DK" sz="1800" i="1" dirty="0"/>
              <a:t>FRI virksomhed vil gennem samarbejde med kunden sikre, at kunden når sit mål til rette tid.</a:t>
            </a:r>
          </a:p>
          <a:p>
            <a:endParaRPr lang="da-DK" sz="1800" i="1" dirty="0"/>
          </a:p>
          <a:p>
            <a:pPr marL="285750" indent="-285750"/>
            <a:r>
              <a:rPr lang="da-DK" sz="1800" dirty="0" smtClean="0"/>
              <a:t>Tredjepartskontrollen </a:t>
            </a:r>
            <a:r>
              <a:rPr lang="da-DK" sz="1800" dirty="0"/>
              <a:t>udføres med forståelse for projektets grundlæggende formål </a:t>
            </a:r>
          </a:p>
          <a:p>
            <a:pPr marL="285750" indent="-285750"/>
            <a:r>
              <a:rPr lang="da-DK" sz="1800" dirty="0"/>
              <a:t>Der udvises respekt for foreslåede løsninger – og vi fokuserer på bygherres definerede formål med </a:t>
            </a:r>
            <a:r>
              <a:rPr lang="da-DK" sz="1800" dirty="0" smtClean="0"/>
              <a:t>tredjepartskontrollen</a:t>
            </a:r>
            <a:r>
              <a:rPr lang="da-DK" sz="1800" dirty="0"/>
              <a:t>.</a:t>
            </a:r>
          </a:p>
          <a:p>
            <a:endParaRPr lang="da-DK" sz="1800" dirty="0"/>
          </a:p>
          <a:p>
            <a:pPr marL="0" indent="0">
              <a:buNone/>
            </a:pPr>
            <a:r>
              <a:rPr lang="da-DK" sz="1800" dirty="0"/>
              <a:t>Vi søger herved at 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5638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60388"/>
            <a:ext cx="10515600" cy="430299"/>
          </a:xfrm>
        </p:spPr>
        <p:txBody>
          <a:bodyPr>
            <a:noAutofit/>
          </a:bodyPr>
          <a:lstStyle/>
          <a:p>
            <a:pPr algn="ctr"/>
            <a:r>
              <a:rPr lang="da-DK" sz="2800" b="1" dirty="0"/>
              <a:t>Det konstruktive og resultatgivende samarbejde ved </a:t>
            </a:r>
            <a:r>
              <a:rPr lang="da-DK" sz="2800" b="1" dirty="0" smtClean="0"/>
              <a:t>tredjepartskontrol</a:t>
            </a:r>
            <a:endParaRPr lang="da-DK" sz="28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313936" y="2038866"/>
            <a:ext cx="9564128" cy="359581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a-DK" sz="1800" b="1" dirty="0"/>
              <a:t>En FRI virksomhed sikrer en ensartet opgaveløsning uafhængigt af præferencer hos enkeltpersoner.</a:t>
            </a:r>
          </a:p>
          <a:p>
            <a:pPr marL="0" indent="0">
              <a:buNone/>
            </a:pPr>
            <a:endParaRPr lang="da-DK" sz="1800" i="1" dirty="0" smtClean="0"/>
          </a:p>
          <a:p>
            <a:pPr marL="285750" indent="-285750"/>
            <a:r>
              <a:rPr lang="da-DK" sz="1800" dirty="0" smtClean="0"/>
              <a:t>Det </a:t>
            </a:r>
            <a:r>
              <a:rPr lang="da-DK" sz="1800" dirty="0"/>
              <a:t>er et mål for FRI at udbrede denne filosofi til medlemsvirksomheder for at:</a:t>
            </a:r>
          </a:p>
          <a:p>
            <a:endParaRPr lang="da-DK" sz="1800" dirty="0"/>
          </a:p>
          <a:p>
            <a:pPr marL="0" indent="0">
              <a:buNone/>
            </a:pPr>
            <a:r>
              <a:rPr lang="da-DK" sz="1800" u="sng" dirty="0"/>
              <a:t>opnå bygherrens tilfredshed og forståelse for, at vi udfører et arbejde, som tjener et fælles formål. Vores bidrag er konstruktivt og værdiskabende.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026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rviceInnovation_DEA_debat27082014" id="{F88C1FFA-F0D3-48DC-A6E8-0EBD56CD2EFA}" vid="{458998BC-8654-4C22-841C-DAE0A59EEF66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RI-Præsentation" ma:contentTypeID="0x0101007C3FD686CB09DA45992F54733CB23CD10600999D1352B6F6494CA49385CF78B5C532" ma:contentTypeVersion="24" ma:contentTypeDescription="" ma:contentTypeScope="" ma:versionID="3754ee92304f5fc471b5c703c3a8ee03">
  <xsd:schema xmlns:xsd="http://www.w3.org/2001/XMLSchema" xmlns:xs="http://www.w3.org/2001/XMLSchema" xmlns:p="http://schemas.microsoft.com/office/2006/metadata/properties" xmlns:ns2="437c4091-0a25-41dd-b61b-441f6e785e24" targetNamespace="http://schemas.microsoft.com/office/2006/metadata/properties" ma:root="true" ma:fieldsID="822ce3bf7ad32ee446fd84129fea55b6" ns2:_="">
    <xsd:import namespace="437c4091-0a25-41dd-b61b-441f6e785e24"/>
    <xsd:element name="properties">
      <xsd:complexType>
        <xsd:sequence>
          <xsd:element name="documentManagement">
            <xsd:complexType>
              <xsd:all>
                <xsd:element ref="ns2:DokumentType" minOccurs="0"/>
                <xsd:element ref="ns2:Forfatters"/>
                <xsd:element ref="ns2:Undergrp"/>
                <xsd:element ref="ns2:_dlc_DocId" minOccurs="0"/>
                <xsd:element ref="ns2:_dlc_DocIdUrl" minOccurs="0"/>
                <xsd:element ref="ns2:_dlc_DocIdPersistId" minOccurs="0"/>
                <xsd:element ref="ns2:Projek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7c4091-0a25-41dd-b61b-441f6e785e24" elementFormDefault="qualified">
    <xsd:import namespace="http://schemas.microsoft.com/office/2006/documentManagement/types"/>
    <xsd:import namespace="http://schemas.microsoft.com/office/infopath/2007/PartnerControls"/>
    <xsd:element name="DokumentType" ma:index="8" nillable="true" ma:displayName="DokumentType" ma:format="Dropdown" ma:internalName="DokumentType">
      <xsd:simpleType>
        <xsd:restriction base="dms:Choice">
          <xsd:enumeration value="BREV"/>
          <xsd:enumeration value="REGN"/>
          <xsd:enumeration value="ØVRIGE"/>
          <xsd:enumeration value="NOTAT"/>
          <xsd:enumeration value="DEFAULT"/>
          <xsd:enumeration value="REFERAT"/>
          <xsd:enumeration value="PRÆS"/>
          <xsd:enumeration value="FAX"/>
          <xsd:enumeration value="DAGS"/>
          <xsd:enumeration value="FOLDER"/>
          <xsd:enumeration value="PDF"/>
          <xsd:enumeration value="RAPPORT"/>
          <xsd:enumeration value="LABEL"/>
          <xsd:enumeration value="SKABELON"/>
          <xsd:enumeration value="EMAIL"/>
        </xsd:restriction>
      </xsd:simpleType>
    </xsd:element>
    <xsd:element name="Forfatters" ma:index="9" ma:displayName="Forfatters" ma:format="Dropdown" ma:internalName="Forfatters" ma:readOnly="false">
      <xsd:simpleType>
        <xsd:restriction base="dms:Choice">
          <xsd:enumeration value="Anette Petersen"/>
          <xsd:enumeration value="David Meyer"/>
          <xsd:enumeration value="Gitte Hartmeyer"/>
          <xsd:enumeration value="Henrik Garver"/>
          <xsd:enumeration value="Inge Ebbensgaard"/>
          <xsd:enumeration value="Lars Flindt Pedersen"/>
          <xsd:enumeration value="Nana Maria Tengmark"/>
          <xsd:enumeration value="Søren Hoby Andersen"/>
          <xsd:enumeration value="Tine Lautrup Christensen"/>
          <xsd:enumeration value="Ulla Sassarsson"/>
          <xsd:enumeration value="Ulrik Ryssel Albertsen"/>
          <xsd:enumeration value="Winnie Toft"/>
        </xsd:restriction>
      </xsd:simpleType>
    </xsd:element>
    <xsd:element name="Undergrp" ma:index="10" ma:displayName="Undergrp" ma:format="Dropdown" ma:internalName="Undergrp" ma:readOnly="false">
      <xsd:simpleType>
        <xsd:restriction base="dms:Choice">
          <xsd:enumeration value="Udvalgsmøder"/>
          <xsd:enumeration value="Task forces"/>
          <xsd:enumeration value="Øvrige møder"/>
          <xsd:enumeration value="Projekter"/>
          <xsd:enumeration value="Høringer"/>
          <xsd:enumeration value="Udpegninger"/>
          <xsd:enumeration value="Diverse"/>
          <xsd:enumeration value="Bestyrelsesmøder"/>
          <xsd:enumeration value="Formandsskabsmøder"/>
          <xsd:enumeration value="Generalforsamling"/>
          <xsd:enumeration value="Personaleforhold"/>
          <xsd:enumeration value="Drift"/>
          <xsd:enumeration value="Kurser, møder, seminarer"/>
          <xsd:enumeration value="EFCA"/>
          <xsd:enumeration value="FIDIC"/>
          <xsd:enumeration value="Rinord"/>
          <xsd:enumeration value="Forsikringsordning"/>
          <xsd:enumeration value="Juridiske spørgsmål"/>
          <xsd:enumeration value="Konkurrence og udbudssager"/>
          <xsd:enumeration value="Debat"/>
          <xsd:enumeration value="Nyheder"/>
          <xsd:enumeration value="Medlemssager"/>
        </xsd:restriction>
      </xsd:simpleType>
    </xsd:element>
    <xsd:element name="_dlc_DocId" ma:index="11" nillable="true" ma:displayName="Værdi for dokument-id" ma:description="Værdien af det dokument-id, der er tildelt dette element." ma:internalName="_dlc_DocId" ma:readOnly="true">
      <xsd:simpleType>
        <xsd:restriction base="dms:Text"/>
      </xsd:simpleType>
    </xsd:element>
    <xsd:element name="_dlc_DocIdUrl" ma:index="12" nillable="true" ma:displayName="Dokument-id" ma:description="Permanent link til dette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Projekt" ma:index="14" nillable="true" ma:displayName="Projekt" ma:internalName="Projek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fatters xmlns="437c4091-0a25-41dd-b61b-441f6e785e24">Henrik Garver</Forfatters>
    <Undergrp xmlns="437c4091-0a25-41dd-b61b-441f6e785e24">Projekter</Undergrp>
    <DokumentType xmlns="437c4091-0a25-41dd-b61b-441f6e785e24">PRÆS</DokumentType>
    <Projekt xmlns="437c4091-0a25-41dd-b61b-441f6e785e24">Ministerbreve 2015</Projekt>
    <_dlc_DocId xmlns="437c4091-0a25-41dd-b61b-441f6e785e24">DOKNR-9-259</_dlc_DocId>
    <_dlc_DocIdUrl xmlns="437c4091-0a25-41dd-b61b-441f6e785e24">
      <Url>https://frinet.sharepoint.com/_layouts/15/DocIdRedir.aspx?ID=DOKNR-9-259</Url>
      <Description>DOKNR-9-259</Description>
    </_dlc_DocIdUrl>
  </documentManagement>
</p:properties>
</file>

<file path=customXml/itemProps1.xml><?xml version="1.0" encoding="utf-8"?>
<ds:datastoreItem xmlns:ds="http://schemas.openxmlformats.org/officeDocument/2006/customXml" ds:itemID="{C6D85C9E-F950-42F0-9B8F-6546247C6AF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5CD6AEF-34AD-4A1F-8D1C-3B281F9049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7c4091-0a25-41dd-b61b-441f6e785e2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6C3808-E4F6-46AC-BF03-05D0B665C36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FF7EC01-9B39-41AF-BB88-7C1F61E56AB2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437c4091-0a25-41dd-b61b-441f6e785e2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FRI præsentation (widescreen)</Template>
  <TotalTime>293</TotalTime>
  <Words>644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  <vt:lpstr>Det konstruktive og resultatgivende samarbejde ved tredjepartskontrol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Præsentation af FRI for Transport og Bygningsminister Hans Chr. Schmidt den 6. november 2015</dc:title>
  <dc:creator>Henrik Garver</dc:creator>
  <cp:lastModifiedBy>Tine Lautrup Christensen</cp:lastModifiedBy>
  <cp:revision>38</cp:revision>
  <cp:lastPrinted>2015-08-25T11:13:29Z</cp:lastPrinted>
  <dcterms:created xsi:type="dcterms:W3CDTF">2014-08-28T09:18:30Z</dcterms:created>
  <dcterms:modified xsi:type="dcterms:W3CDTF">2016-01-14T09:32:46Z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0x0101007C3FD686CB09DA45992F54733CB23CD10600999D1352B6F6494CA49385CF78B5C532</vt:lpwstr>
  </property>
  <property fmtid="{D5CDD505-2E9C-101B-9397-08002B2CF9AE}" pid="3" name="_dlc_DocIdItemGuid">
    <vt:lpwstr>b1dbb4ee-b050-4fc4-9379-3b7f268b1745</vt:lpwstr>
  </property>
</Properties>
</file>